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71" r:id="rId4"/>
    <p:sldId id="273" r:id="rId5"/>
    <p:sldId id="274" r:id="rId6"/>
    <p:sldId id="275" r:id="rId7"/>
    <p:sldId id="279" r:id="rId8"/>
    <p:sldId id="276" r:id="rId9"/>
    <p:sldId id="280" r:id="rId10"/>
    <p:sldId id="277" r:id="rId11"/>
    <p:sldId id="278" r:id="rId12"/>
    <p:sldId id="266" r:id="rId13"/>
    <p:sldId id="259" r:id="rId14"/>
    <p:sldId id="268" r:id="rId15"/>
    <p:sldId id="263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2BA6"/>
    <a:srgbClr val="C31F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EB4EC021-35B3-4CF6-8AAA-D78F7F9E7FC1}"/>
    <pc:docChg chg="custSel addSld modSld sldOrd">
      <pc:chgData name="Danny Young" userId="cb0f4ce2-eb4f-479e-8e8f-3beb257e632f" providerId="ADAL" clId="{EB4EC021-35B3-4CF6-8AAA-D78F7F9E7FC1}" dt="2026-01-15T07:06:41.217" v="424"/>
      <pc:docMkLst>
        <pc:docMk/>
      </pc:docMkLst>
      <pc:sldChg chg="delSp modSp new mod ord">
        <pc:chgData name="Danny Young" userId="cb0f4ce2-eb4f-479e-8e8f-3beb257e632f" providerId="ADAL" clId="{EB4EC021-35B3-4CF6-8AAA-D78F7F9E7FC1}" dt="2026-01-15T07:06:41.217" v="424"/>
        <pc:sldMkLst>
          <pc:docMk/>
          <pc:sldMk cId="2633855273" sldId="280"/>
        </pc:sldMkLst>
        <pc:spChg chg="del">
          <ac:chgData name="Danny Young" userId="cb0f4ce2-eb4f-479e-8e8f-3beb257e632f" providerId="ADAL" clId="{EB4EC021-35B3-4CF6-8AAA-D78F7F9E7FC1}" dt="2026-01-15T07:06:20.773" v="420" actId="478"/>
          <ac:spMkLst>
            <pc:docMk/>
            <pc:sldMk cId="2633855273" sldId="280"/>
            <ac:spMk id="2" creationId="{6E54E2D2-F65C-15F1-8F19-F0B981CD6EBE}"/>
          </ac:spMkLst>
        </pc:spChg>
        <pc:spChg chg="mod">
          <ac:chgData name="Danny Young" userId="cb0f4ce2-eb4f-479e-8e8f-3beb257e632f" providerId="ADAL" clId="{EB4EC021-35B3-4CF6-8AAA-D78F7F9E7FC1}" dt="2026-01-15T07:06:30.091" v="422" actId="14100"/>
          <ac:spMkLst>
            <pc:docMk/>
            <pc:sldMk cId="2633855273" sldId="280"/>
            <ac:spMk id="3" creationId="{91CEFD62-B959-E31D-3CD4-F5F9D5C253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9B9DF-356E-4656-91A6-62531A7A727B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E335C-784A-4128-BB0B-5161FF2DD1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927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8600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585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7097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612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3548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5F931-17B9-43A0-A1E1-EE34753AEB0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212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490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8647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6459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4483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0228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949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1312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5170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2026-01-14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9" Type="http://schemas.openxmlformats.org/officeDocument/2006/relationships/oleObject" Target="../embeddings/oleObject72.bin"/><Relationship Id="rId21" Type="http://schemas.openxmlformats.org/officeDocument/2006/relationships/oleObject" Target="../embeddings/oleObject63.bin"/><Relationship Id="rId34" Type="http://schemas.openxmlformats.org/officeDocument/2006/relationships/image" Target="../media/image73.wmf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1.bin"/><Relationship Id="rId25" Type="http://schemas.openxmlformats.org/officeDocument/2006/relationships/oleObject" Target="../embeddings/oleObject65.bin"/><Relationship Id="rId33" Type="http://schemas.openxmlformats.org/officeDocument/2006/relationships/oleObject" Target="../embeddings/oleObject69.bin"/><Relationship Id="rId38" Type="http://schemas.openxmlformats.org/officeDocument/2006/relationships/image" Target="../media/image75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67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8.wmf"/><Relationship Id="rId32" Type="http://schemas.openxmlformats.org/officeDocument/2006/relationships/image" Target="../media/image72.wmf"/><Relationship Id="rId37" Type="http://schemas.openxmlformats.org/officeDocument/2006/relationships/oleObject" Target="../embeddings/oleObject71.bin"/><Relationship Id="rId40" Type="http://schemas.openxmlformats.org/officeDocument/2006/relationships/image" Target="../media/image76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28" Type="http://schemas.openxmlformats.org/officeDocument/2006/relationships/image" Target="../media/image70.wmf"/><Relationship Id="rId36" Type="http://schemas.openxmlformats.org/officeDocument/2006/relationships/image" Target="../media/image74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2.bin"/><Relationship Id="rId31" Type="http://schemas.openxmlformats.org/officeDocument/2006/relationships/oleObject" Target="../embeddings/oleObject68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66.bin"/><Relationship Id="rId30" Type="http://schemas.openxmlformats.org/officeDocument/2006/relationships/image" Target="../media/image71.wmf"/><Relationship Id="rId35" Type="http://schemas.openxmlformats.org/officeDocument/2006/relationships/oleObject" Target="../embeddings/oleObject70.bin"/><Relationship Id="rId8" Type="http://schemas.openxmlformats.org/officeDocument/2006/relationships/image" Target="../media/image60.wmf"/><Relationship Id="rId3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1.bin"/><Relationship Id="rId3" Type="http://schemas.openxmlformats.org/officeDocument/2006/relationships/oleObject" Target="../embeddings/oleObject73.bin"/><Relationship Id="rId21" Type="http://schemas.openxmlformats.org/officeDocument/2006/relationships/image" Target="../media/image85.wmf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83.wmf"/><Relationship Id="rId2" Type="http://schemas.openxmlformats.org/officeDocument/2006/relationships/notesSlide" Target="../notesSlides/notesSlide12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10" Type="http://schemas.openxmlformats.org/officeDocument/2006/relationships/image" Target="../media/image80.wmf"/><Relationship Id="rId19" Type="http://schemas.openxmlformats.org/officeDocument/2006/relationships/image" Target="../media/image84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79.bin"/><Relationship Id="rId22" Type="http://schemas.openxmlformats.org/officeDocument/2006/relationships/oleObject" Target="../embeddings/oleObject8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91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8.wmf"/><Relationship Id="rId3" Type="http://schemas.openxmlformats.org/officeDocument/2006/relationships/image" Target="../media/image2.jpe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7.wmf"/><Relationship Id="rId5" Type="http://schemas.openxmlformats.org/officeDocument/2006/relationships/image" Target="../media/image4.png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9" Type="http://schemas.openxmlformats.org/officeDocument/2006/relationships/image" Target="../media/image6.wmf"/><Relationship Id="rId1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3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9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33" Type="http://schemas.openxmlformats.org/officeDocument/2006/relationships/oleObject" Target="../embeddings/oleObject3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29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4.wmf"/><Relationship Id="rId32" Type="http://schemas.openxmlformats.org/officeDocument/2006/relationships/image" Target="../media/image38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6.wmf"/><Relationship Id="rId36" Type="http://schemas.openxmlformats.org/officeDocument/2006/relationships/image" Target="../media/image40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4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2.bin"/><Relationship Id="rId30" Type="http://schemas.openxmlformats.org/officeDocument/2006/relationships/image" Target="../media/image37.wmf"/><Relationship Id="rId35" Type="http://schemas.openxmlformats.org/officeDocument/2006/relationships/oleObject" Target="../embeddings/oleObject36.bin"/><Relationship Id="rId8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41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3.3 Rates and Ratios</a:t>
            </a:r>
            <a:br>
              <a:rPr lang="en-CA"/>
            </a:br>
            <a:br>
              <a:rPr lang="en-CA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/>
              <a:t> 	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82636-432A-46AC-B729-9792846DCC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5618" y="188640"/>
            <a:ext cx="8568952" cy="1296144"/>
          </a:xfrm>
        </p:spPr>
        <p:txBody>
          <a:bodyPr>
            <a:normAutofit/>
          </a:bodyPr>
          <a:lstStyle/>
          <a:p>
            <a:r>
              <a:rPr lang="en-CA" sz="2100" dirty="0"/>
              <a:t>When writing in ratios, make sure that it is in lowest terms</a:t>
            </a:r>
          </a:p>
          <a:p>
            <a:r>
              <a:rPr lang="en-CA" sz="2100" dirty="0"/>
              <a:t>To write in lowest terms, divide both values by the GCF</a:t>
            </a:r>
          </a:p>
          <a:p>
            <a:pPr marL="0" indent="0">
              <a:buNone/>
            </a:pPr>
            <a:r>
              <a:rPr lang="en-CA" sz="2100" dirty="0"/>
              <a:t>Ex: Given the diagram below, find the following ratios:  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074AE6B-DD53-4C29-B02E-A95FBBF13C60}"/>
              </a:ext>
            </a:extLst>
          </p:cNvPr>
          <p:cNvGrpSpPr/>
          <p:nvPr/>
        </p:nvGrpSpPr>
        <p:grpSpPr>
          <a:xfrm>
            <a:off x="513495" y="1484784"/>
            <a:ext cx="5997316" cy="1368152"/>
            <a:chOff x="513495" y="1484784"/>
            <a:chExt cx="5997316" cy="1368152"/>
          </a:xfrm>
        </p:grpSpPr>
        <p:sp>
          <p:nvSpPr>
            <p:cNvPr id="4" name="Heart 3">
              <a:extLst>
                <a:ext uri="{FF2B5EF4-FFF2-40B4-BE49-F238E27FC236}">
                  <a16:creationId xmlns:a16="http://schemas.microsoft.com/office/drawing/2014/main" id="{27DB4E43-37FB-4427-96EA-80B0D7978DCB}"/>
                </a:ext>
              </a:extLst>
            </p:cNvPr>
            <p:cNvSpPr/>
            <p:nvPr/>
          </p:nvSpPr>
          <p:spPr>
            <a:xfrm>
              <a:off x="539552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Smiley Face 4">
              <a:extLst>
                <a:ext uri="{FF2B5EF4-FFF2-40B4-BE49-F238E27FC236}">
                  <a16:creationId xmlns:a16="http://schemas.microsoft.com/office/drawing/2014/main" id="{C296598A-A4FB-44B3-8E8B-D6F74DB14F27}"/>
                </a:ext>
              </a:extLst>
            </p:cNvPr>
            <p:cNvSpPr/>
            <p:nvPr/>
          </p:nvSpPr>
          <p:spPr>
            <a:xfrm>
              <a:off x="611560" y="1844824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6EDD02E0-060A-47D5-8A98-6956F922CB5C}"/>
                </a:ext>
              </a:extLst>
            </p:cNvPr>
            <p:cNvSpPr/>
            <p:nvPr/>
          </p:nvSpPr>
          <p:spPr>
            <a:xfrm>
              <a:off x="513495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Heart 6">
              <a:extLst>
                <a:ext uri="{FF2B5EF4-FFF2-40B4-BE49-F238E27FC236}">
                  <a16:creationId xmlns:a16="http://schemas.microsoft.com/office/drawing/2014/main" id="{9C57C1CB-0CC4-4589-8B55-6017585BD0F8}"/>
                </a:ext>
              </a:extLst>
            </p:cNvPr>
            <p:cNvSpPr/>
            <p:nvPr/>
          </p:nvSpPr>
          <p:spPr>
            <a:xfrm>
              <a:off x="971600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Heart 7">
              <a:extLst>
                <a:ext uri="{FF2B5EF4-FFF2-40B4-BE49-F238E27FC236}">
                  <a16:creationId xmlns:a16="http://schemas.microsoft.com/office/drawing/2014/main" id="{58D0B02C-3889-483A-8AF4-806BF6C70813}"/>
                </a:ext>
              </a:extLst>
            </p:cNvPr>
            <p:cNvSpPr/>
            <p:nvPr/>
          </p:nvSpPr>
          <p:spPr>
            <a:xfrm>
              <a:off x="1392635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Heart 8">
              <a:extLst>
                <a:ext uri="{FF2B5EF4-FFF2-40B4-BE49-F238E27FC236}">
                  <a16:creationId xmlns:a16="http://schemas.microsoft.com/office/drawing/2014/main" id="{7EC9BEFF-08D2-4681-907F-1C2B129FF4A9}"/>
                </a:ext>
              </a:extLst>
            </p:cNvPr>
            <p:cNvSpPr/>
            <p:nvPr/>
          </p:nvSpPr>
          <p:spPr>
            <a:xfrm>
              <a:off x="1824683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Heart 9">
              <a:extLst>
                <a:ext uri="{FF2B5EF4-FFF2-40B4-BE49-F238E27FC236}">
                  <a16:creationId xmlns:a16="http://schemas.microsoft.com/office/drawing/2014/main" id="{2AAA4A43-CE72-4FB3-A29E-0FB9596F1E17}"/>
                </a:ext>
              </a:extLst>
            </p:cNvPr>
            <p:cNvSpPr/>
            <p:nvPr/>
          </p:nvSpPr>
          <p:spPr>
            <a:xfrm>
              <a:off x="2260229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Heart 10">
              <a:extLst>
                <a:ext uri="{FF2B5EF4-FFF2-40B4-BE49-F238E27FC236}">
                  <a16:creationId xmlns:a16="http://schemas.microsoft.com/office/drawing/2014/main" id="{EFAE00C8-70CB-4183-B277-A4B336772BE3}"/>
                </a:ext>
              </a:extLst>
            </p:cNvPr>
            <p:cNvSpPr/>
            <p:nvPr/>
          </p:nvSpPr>
          <p:spPr>
            <a:xfrm>
              <a:off x="2681264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Heart 11">
              <a:extLst>
                <a:ext uri="{FF2B5EF4-FFF2-40B4-BE49-F238E27FC236}">
                  <a16:creationId xmlns:a16="http://schemas.microsoft.com/office/drawing/2014/main" id="{711A5302-649D-41AB-BC8B-C069D204AE74}"/>
                </a:ext>
              </a:extLst>
            </p:cNvPr>
            <p:cNvSpPr/>
            <p:nvPr/>
          </p:nvSpPr>
          <p:spPr>
            <a:xfrm>
              <a:off x="3113312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Heart 12">
              <a:extLst>
                <a:ext uri="{FF2B5EF4-FFF2-40B4-BE49-F238E27FC236}">
                  <a16:creationId xmlns:a16="http://schemas.microsoft.com/office/drawing/2014/main" id="{2FF4602F-EA47-47EA-B7EC-063CA4315C5D}"/>
                </a:ext>
              </a:extLst>
            </p:cNvPr>
            <p:cNvSpPr/>
            <p:nvPr/>
          </p:nvSpPr>
          <p:spPr>
            <a:xfrm>
              <a:off x="3577011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Smiley Face 13">
              <a:extLst>
                <a:ext uri="{FF2B5EF4-FFF2-40B4-BE49-F238E27FC236}">
                  <a16:creationId xmlns:a16="http://schemas.microsoft.com/office/drawing/2014/main" id="{B2B3CAD6-E591-4C97-B163-193CD4464E36}"/>
                </a:ext>
              </a:extLst>
            </p:cNvPr>
            <p:cNvSpPr/>
            <p:nvPr/>
          </p:nvSpPr>
          <p:spPr>
            <a:xfrm>
              <a:off x="960562" y="1844824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Heart 14">
              <a:extLst>
                <a:ext uri="{FF2B5EF4-FFF2-40B4-BE49-F238E27FC236}">
                  <a16:creationId xmlns:a16="http://schemas.microsoft.com/office/drawing/2014/main" id="{4ABD24F9-61E3-4E69-BD07-7E145E66A86D}"/>
                </a:ext>
              </a:extLst>
            </p:cNvPr>
            <p:cNvSpPr/>
            <p:nvPr/>
          </p:nvSpPr>
          <p:spPr>
            <a:xfrm>
              <a:off x="4009059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Heart 15">
              <a:extLst>
                <a:ext uri="{FF2B5EF4-FFF2-40B4-BE49-F238E27FC236}">
                  <a16:creationId xmlns:a16="http://schemas.microsoft.com/office/drawing/2014/main" id="{5EC00D28-E614-4622-98E7-BBB9CC285F65}"/>
                </a:ext>
              </a:extLst>
            </p:cNvPr>
            <p:cNvSpPr/>
            <p:nvPr/>
          </p:nvSpPr>
          <p:spPr>
            <a:xfrm>
              <a:off x="4430094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Heart 16">
              <a:extLst>
                <a:ext uri="{FF2B5EF4-FFF2-40B4-BE49-F238E27FC236}">
                  <a16:creationId xmlns:a16="http://schemas.microsoft.com/office/drawing/2014/main" id="{7E92122B-F85A-4010-BC97-2A4E20623856}"/>
                </a:ext>
              </a:extLst>
            </p:cNvPr>
            <p:cNvSpPr/>
            <p:nvPr/>
          </p:nvSpPr>
          <p:spPr>
            <a:xfrm>
              <a:off x="4862142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Heart 17">
              <a:extLst>
                <a:ext uri="{FF2B5EF4-FFF2-40B4-BE49-F238E27FC236}">
                  <a16:creationId xmlns:a16="http://schemas.microsoft.com/office/drawing/2014/main" id="{7AF6D1AB-05EA-4963-AA14-7DA17F44AE92}"/>
                </a:ext>
              </a:extLst>
            </p:cNvPr>
            <p:cNvSpPr/>
            <p:nvPr/>
          </p:nvSpPr>
          <p:spPr>
            <a:xfrm>
              <a:off x="5297688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Heart 18">
              <a:extLst>
                <a:ext uri="{FF2B5EF4-FFF2-40B4-BE49-F238E27FC236}">
                  <a16:creationId xmlns:a16="http://schemas.microsoft.com/office/drawing/2014/main" id="{0A9F588D-F509-4EE8-8926-4DEC628A25C5}"/>
                </a:ext>
              </a:extLst>
            </p:cNvPr>
            <p:cNvSpPr/>
            <p:nvPr/>
          </p:nvSpPr>
          <p:spPr>
            <a:xfrm>
              <a:off x="5718723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Heart 19">
              <a:extLst>
                <a:ext uri="{FF2B5EF4-FFF2-40B4-BE49-F238E27FC236}">
                  <a16:creationId xmlns:a16="http://schemas.microsoft.com/office/drawing/2014/main" id="{3DDDC270-8FD3-4CEC-8E06-8D934C23A863}"/>
                </a:ext>
              </a:extLst>
            </p:cNvPr>
            <p:cNvSpPr/>
            <p:nvPr/>
          </p:nvSpPr>
          <p:spPr>
            <a:xfrm>
              <a:off x="6150771" y="1484784"/>
              <a:ext cx="360040" cy="288032"/>
            </a:xfrm>
            <a:prstGeom prst="heart">
              <a:avLst/>
            </a:prstGeom>
            <a:solidFill>
              <a:srgbClr val="B72BA6"/>
            </a:solidFill>
            <a:ln>
              <a:solidFill>
                <a:srgbClr val="C31F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Smiley Face 20">
              <a:extLst>
                <a:ext uri="{FF2B5EF4-FFF2-40B4-BE49-F238E27FC236}">
                  <a16:creationId xmlns:a16="http://schemas.microsoft.com/office/drawing/2014/main" id="{8002C113-0D91-4391-9418-E2520885E4DD}"/>
                </a:ext>
              </a:extLst>
            </p:cNvPr>
            <p:cNvSpPr/>
            <p:nvPr/>
          </p:nvSpPr>
          <p:spPr>
            <a:xfrm>
              <a:off x="1332459" y="1849413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Smiley Face 21">
              <a:extLst>
                <a:ext uri="{FF2B5EF4-FFF2-40B4-BE49-F238E27FC236}">
                  <a16:creationId xmlns:a16="http://schemas.microsoft.com/office/drawing/2014/main" id="{A435B381-087A-41B9-A416-4CA80992C95A}"/>
                </a:ext>
              </a:extLst>
            </p:cNvPr>
            <p:cNvSpPr/>
            <p:nvPr/>
          </p:nvSpPr>
          <p:spPr>
            <a:xfrm>
              <a:off x="1681461" y="1849413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Smiley Face 22">
              <a:extLst>
                <a:ext uri="{FF2B5EF4-FFF2-40B4-BE49-F238E27FC236}">
                  <a16:creationId xmlns:a16="http://schemas.microsoft.com/office/drawing/2014/main" id="{0D25DB6B-DEB2-4AC7-A027-10EE9A29C3E1}"/>
                </a:ext>
              </a:extLst>
            </p:cNvPr>
            <p:cNvSpPr/>
            <p:nvPr/>
          </p:nvSpPr>
          <p:spPr>
            <a:xfrm>
              <a:off x="2043411" y="1840235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Star: 5 Points 23">
              <a:extLst>
                <a:ext uri="{FF2B5EF4-FFF2-40B4-BE49-F238E27FC236}">
                  <a16:creationId xmlns:a16="http://schemas.microsoft.com/office/drawing/2014/main" id="{5702B070-AC32-4FED-AA3C-6892F5B52E0A}"/>
                </a:ext>
              </a:extLst>
            </p:cNvPr>
            <p:cNvSpPr/>
            <p:nvPr/>
          </p:nvSpPr>
          <p:spPr>
            <a:xfrm>
              <a:off x="513495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Smiley Face 24">
              <a:extLst>
                <a:ext uri="{FF2B5EF4-FFF2-40B4-BE49-F238E27FC236}">
                  <a16:creationId xmlns:a16="http://schemas.microsoft.com/office/drawing/2014/main" id="{5E0034C8-296A-4144-935B-8E177E3A74AC}"/>
                </a:ext>
              </a:extLst>
            </p:cNvPr>
            <p:cNvSpPr/>
            <p:nvPr/>
          </p:nvSpPr>
          <p:spPr>
            <a:xfrm>
              <a:off x="2392413" y="1840235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Smiley Face 25">
              <a:extLst>
                <a:ext uri="{FF2B5EF4-FFF2-40B4-BE49-F238E27FC236}">
                  <a16:creationId xmlns:a16="http://schemas.microsoft.com/office/drawing/2014/main" id="{65C55F31-D4ED-4CB0-8BCA-3F9E43922E77}"/>
                </a:ext>
              </a:extLst>
            </p:cNvPr>
            <p:cNvSpPr/>
            <p:nvPr/>
          </p:nvSpPr>
          <p:spPr>
            <a:xfrm>
              <a:off x="2764310" y="1844824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Smiley Face 26">
              <a:extLst>
                <a:ext uri="{FF2B5EF4-FFF2-40B4-BE49-F238E27FC236}">
                  <a16:creationId xmlns:a16="http://schemas.microsoft.com/office/drawing/2014/main" id="{741BCD31-1665-4D7A-85BA-56D708F1A349}"/>
                </a:ext>
              </a:extLst>
            </p:cNvPr>
            <p:cNvSpPr/>
            <p:nvPr/>
          </p:nvSpPr>
          <p:spPr>
            <a:xfrm>
              <a:off x="3113312" y="1844824"/>
              <a:ext cx="288032" cy="288032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Star: 5 Points 27">
              <a:extLst>
                <a:ext uri="{FF2B5EF4-FFF2-40B4-BE49-F238E27FC236}">
                  <a16:creationId xmlns:a16="http://schemas.microsoft.com/office/drawing/2014/main" id="{DCC7D2DF-0BF1-467D-B726-0729C4CF9078}"/>
                </a:ext>
              </a:extLst>
            </p:cNvPr>
            <p:cNvSpPr/>
            <p:nvPr/>
          </p:nvSpPr>
          <p:spPr>
            <a:xfrm>
              <a:off x="978546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Star: 5 Points 28">
              <a:extLst>
                <a:ext uri="{FF2B5EF4-FFF2-40B4-BE49-F238E27FC236}">
                  <a16:creationId xmlns:a16="http://schemas.microsoft.com/office/drawing/2014/main" id="{B8C19464-4D28-44DD-9851-6CE7BFFAFD91}"/>
                </a:ext>
              </a:extLst>
            </p:cNvPr>
            <p:cNvSpPr/>
            <p:nvPr/>
          </p:nvSpPr>
          <p:spPr>
            <a:xfrm>
              <a:off x="978546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Star: 5 Points 29">
              <a:extLst>
                <a:ext uri="{FF2B5EF4-FFF2-40B4-BE49-F238E27FC236}">
                  <a16:creationId xmlns:a16="http://schemas.microsoft.com/office/drawing/2014/main" id="{0CEC3542-7921-4B51-91BE-9EC7E030AFC0}"/>
                </a:ext>
              </a:extLst>
            </p:cNvPr>
            <p:cNvSpPr/>
            <p:nvPr/>
          </p:nvSpPr>
          <p:spPr>
            <a:xfrm>
              <a:off x="1443597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Star: 5 Points 30">
              <a:extLst>
                <a:ext uri="{FF2B5EF4-FFF2-40B4-BE49-F238E27FC236}">
                  <a16:creationId xmlns:a16="http://schemas.microsoft.com/office/drawing/2014/main" id="{FEB251C3-A8D6-4A23-A653-48567D3662B7}"/>
                </a:ext>
              </a:extLst>
            </p:cNvPr>
            <p:cNvSpPr/>
            <p:nvPr/>
          </p:nvSpPr>
          <p:spPr>
            <a:xfrm>
              <a:off x="1443597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Star: 5 Points 31">
              <a:extLst>
                <a:ext uri="{FF2B5EF4-FFF2-40B4-BE49-F238E27FC236}">
                  <a16:creationId xmlns:a16="http://schemas.microsoft.com/office/drawing/2014/main" id="{7B6D74A4-2E7E-4BEB-A933-66EF7C189B22}"/>
                </a:ext>
              </a:extLst>
            </p:cNvPr>
            <p:cNvSpPr/>
            <p:nvPr/>
          </p:nvSpPr>
          <p:spPr>
            <a:xfrm>
              <a:off x="1908648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Star: 5 Points 32">
              <a:extLst>
                <a:ext uri="{FF2B5EF4-FFF2-40B4-BE49-F238E27FC236}">
                  <a16:creationId xmlns:a16="http://schemas.microsoft.com/office/drawing/2014/main" id="{AC52983B-5B3C-4166-8418-D75E1D200713}"/>
                </a:ext>
              </a:extLst>
            </p:cNvPr>
            <p:cNvSpPr/>
            <p:nvPr/>
          </p:nvSpPr>
          <p:spPr>
            <a:xfrm>
              <a:off x="1908648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Star: 5 Points 33">
              <a:extLst>
                <a:ext uri="{FF2B5EF4-FFF2-40B4-BE49-F238E27FC236}">
                  <a16:creationId xmlns:a16="http://schemas.microsoft.com/office/drawing/2014/main" id="{27B419A2-410D-461F-8335-54FCACD5AF97}"/>
                </a:ext>
              </a:extLst>
            </p:cNvPr>
            <p:cNvSpPr/>
            <p:nvPr/>
          </p:nvSpPr>
          <p:spPr>
            <a:xfrm>
              <a:off x="2373699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Star: 5 Points 34">
              <a:extLst>
                <a:ext uri="{FF2B5EF4-FFF2-40B4-BE49-F238E27FC236}">
                  <a16:creationId xmlns:a16="http://schemas.microsoft.com/office/drawing/2014/main" id="{059A8BF1-D76B-44E4-8D46-ECE0CF09F6C1}"/>
                </a:ext>
              </a:extLst>
            </p:cNvPr>
            <p:cNvSpPr/>
            <p:nvPr/>
          </p:nvSpPr>
          <p:spPr>
            <a:xfrm>
              <a:off x="2373699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Star: 5 Points 35">
              <a:extLst>
                <a:ext uri="{FF2B5EF4-FFF2-40B4-BE49-F238E27FC236}">
                  <a16:creationId xmlns:a16="http://schemas.microsoft.com/office/drawing/2014/main" id="{6CD5E746-C181-4D68-8FBB-1730A7A6A36F}"/>
                </a:ext>
              </a:extLst>
            </p:cNvPr>
            <p:cNvSpPr/>
            <p:nvPr/>
          </p:nvSpPr>
          <p:spPr>
            <a:xfrm>
              <a:off x="2838750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Star: 5 Points 36">
              <a:extLst>
                <a:ext uri="{FF2B5EF4-FFF2-40B4-BE49-F238E27FC236}">
                  <a16:creationId xmlns:a16="http://schemas.microsoft.com/office/drawing/2014/main" id="{49C31B91-8B83-4306-A94C-DB8874E1B1A2}"/>
                </a:ext>
              </a:extLst>
            </p:cNvPr>
            <p:cNvSpPr/>
            <p:nvPr/>
          </p:nvSpPr>
          <p:spPr>
            <a:xfrm>
              <a:off x="2838750" y="256490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Star: 5 Points 37">
              <a:extLst>
                <a:ext uri="{FF2B5EF4-FFF2-40B4-BE49-F238E27FC236}">
                  <a16:creationId xmlns:a16="http://schemas.microsoft.com/office/drawing/2014/main" id="{77162D07-E71C-4466-BB80-4551B0788B1F}"/>
                </a:ext>
              </a:extLst>
            </p:cNvPr>
            <p:cNvSpPr/>
            <p:nvPr/>
          </p:nvSpPr>
          <p:spPr>
            <a:xfrm>
              <a:off x="3303801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0" name="Star: 5 Points 39">
              <a:extLst>
                <a:ext uri="{FF2B5EF4-FFF2-40B4-BE49-F238E27FC236}">
                  <a16:creationId xmlns:a16="http://schemas.microsoft.com/office/drawing/2014/main" id="{D57C4270-4029-4391-8A24-29146A9774C4}"/>
                </a:ext>
              </a:extLst>
            </p:cNvPr>
            <p:cNvSpPr/>
            <p:nvPr/>
          </p:nvSpPr>
          <p:spPr>
            <a:xfrm>
              <a:off x="3768852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Star: 5 Points 41">
              <a:extLst>
                <a:ext uri="{FF2B5EF4-FFF2-40B4-BE49-F238E27FC236}">
                  <a16:creationId xmlns:a16="http://schemas.microsoft.com/office/drawing/2014/main" id="{84CA75D9-918F-4A05-AA88-F3895111D8C6}"/>
                </a:ext>
              </a:extLst>
            </p:cNvPr>
            <p:cNvSpPr/>
            <p:nvPr/>
          </p:nvSpPr>
          <p:spPr>
            <a:xfrm>
              <a:off x="4233903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Star: 5 Points 43">
              <a:extLst>
                <a:ext uri="{FF2B5EF4-FFF2-40B4-BE49-F238E27FC236}">
                  <a16:creationId xmlns:a16="http://schemas.microsoft.com/office/drawing/2014/main" id="{85B37BCE-6B24-46CE-8117-8CE813A50E4F}"/>
                </a:ext>
              </a:extLst>
            </p:cNvPr>
            <p:cNvSpPr/>
            <p:nvPr/>
          </p:nvSpPr>
          <p:spPr>
            <a:xfrm>
              <a:off x="4698954" y="2204864"/>
              <a:ext cx="360040" cy="288032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22240674-E79A-4558-A496-A4F57636722A}"/>
              </a:ext>
            </a:extLst>
          </p:cNvPr>
          <p:cNvSpPr txBox="1">
            <a:spLocks/>
          </p:cNvSpPr>
          <p:nvPr/>
        </p:nvSpPr>
        <p:spPr>
          <a:xfrm>
            <a:off x="158913" y="2953544"/>
            <a:ext cx="8568952" cy="475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Q1: What is the ratio of blue stars to red stars?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B37968D9-49FA-48AD-B30F-4B0E9244C3DA}"/>
              </a:ext>
            </a:extLst>
          </p:cNvPr>
          <p:cNvSpPr txBox="1">
            <a:spLocks/>
          </p:cNvSpPr>
          <p:nvPr/>
        </p:nvSpPr>
        <p:spPr>
          <a:xfrm>
            <a:off x="172208" y="3778821"/>
            <a:ext cx="8568952" cy="475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Q2: What is the ratio of happy faces to hearts?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73C0E89-F9C6-43D0-85B5-95940AA46B0F}"/>
              </a:ext>
            </a:extLst>
          </p:cNvPr>
          <p:cNvSpPr txBox="1">
            <a:spLocks/>
          </p:cNvSpPr>
          <p:nvPr/>
        </p:nvSpPr>
        <p:spPr>
          <a:xfrm>
            <a:off x="187004" y="4600984"/>
            <a:ext cx="8568952" cy="475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Q3: What is the ratio of stars to happy faces to hearts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008DF3A2-B024-4A78-8738-B949DFFD334A}"/>
              </a:ext>
            </a:extLst>
          </p:cNvPr>
          <p:cNvSpPr txBox="1">
            <a:spLocks/>
          </p:cNvSpPr>
          <p:nvPr/>
        </p:nvSpPr>
        <p:spPr>
          <a:xfrm>
            <a:off x="174671" y="5329808"/>
            <a:ext cx="8568952" cy="475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Q4: What has a ratio of 2 to 1?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AB8C69D9-AF52-4175-BD1E-4A09D83338E5}"/>
              </a:ext>
            </a:extLst>
          </p:cNvPr>
          <p:cNvSpPr txBox="1">
            <a:spLocks/>
          </p:cNvSpPr>
          <p:nvPr/>
        </p:nvSpPr>
        <p:spPr>
          <a:xfrm>
            <a:off x="158913" y="6021288"/>
            <a:ext cx="8568952" cy="475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Q5: What has a ratio of 3 to 1?</a:t>
            </a:r>
          </a:p>
        </p:txBody>
      </p:sp>
    </p:spTree>
    <p:extLst>
      <p:ext uri="{BB962C8B-B14F-4D97-AF65-F5344CB8AC3E}">
        <p14:creationId xmlns:p14="http://schemas.microsoft.com/office/powerpoint/2010/main" val="292686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62D55FF-98E1-47C3-8B9B-707992B5E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1152128"/>
          </a:xfrm>
        </p:spPr>
        <p:txBody>
          <a:bodyPr>
            <a:normAutofit/>
          </a:bodyPr>
          <a:lstStyle/>
          <a:p>
            <a:r>
              <a:rPr lang="en-CA" sz="2200" dirty="0"/>
              <a:t>Ex: The ratio of boys to girls is 4:5 in a school dance.  If there are 1521 students, then how many boys and girls are there?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045F5A-3B4C-4BAE-8194-3A0EBAC42BD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5085184"/>
            <a:ext cx="8533612" cy="1420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The ratio of girls to boys in a school dance is 5 to 4. If twenty boys and ten girls leave, the new ratio of girls to boys will be 3 to 2. How many students were in the dance originally? </a:t>
            </a:r>
          </a:p>
          <a:p>
            <a:pPr>
              <a:buNone/>
            </a:pPr>
            <a:endParaRPr lang="en-CA" sz="2200" dirty="0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0CB393BF-8004-49CF-A80D-63EE029E8D6D}"/>
              </a:ext>
            </a:extLst>
          </p:cNvPr>
          <p:cNvSpPr>
            <a:spLocks noChangeArrowheads="1"/>
          </p:cNvSpPr>
          <p:nvPr/>
        </p:nvSpPr>
        <p:spPr bwMode="auto">
          <a:xfrm rot="2645139">
            <a:off x="5827322" y="2706133"/>
            <a:ext cx="744538" cy="744538"/>
          </a:xfrm>
          <a:prstGeom prst="rect">
            <a:avLst/>
          </a:prstGeom>
          <a:solidFill>
            <a:srgbClr val="77777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7FBE60-5339-498D-977A-E51588627FEC}"/>
              </a:ext>
            </a:extLst>
          </p:cNvPr>
          <p:cNvSpPr txBox="1">
            <a:spLocks noChangeArrowheads="1"/>
          </p:cNvSpPr>
          <p:nvPr/>
        </p:nvSpPr>
        <p:spPr>
          <a:xfrm>
            <a:off x="179512" y="2492896"/>
            <a:ext cx="4861204" cy="1455674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300" dirty="0">
                <a:solidFill>
                  <a:schemeClr val="tx1"/>
                </a:solidFill>
              </a:rPr>
              <a:t>On this 5 by 5 grid of points, what is the ratio of the shaded area to the are of the larger square’s area?</a:t>
            </a:r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D00C211A-455B-44A3-A5E0-D85F71A18C9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0462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8991091-EF5F-4C4B-8929-B46BF3BC83E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0462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0" name="Oval 13">
            <a:extLst>
              <a:ext uri="{FF2B5EF4-FFF2-40B4-BE49-F238E27FC236}">
                <a16:creationId xmlns:a16="http://schemas.microsoft.com/office/drawing/2014/main" id="{095664A4-3181-438B-A637-69613B8E2BD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0462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1" name="Oval 18">
            <a:extLst>
              <a:ext uri="{FF2B5EF4-FFF2-40B4-BE49-F238E27FC236}">
                <a16:creationId xmlns:a16="http://schemas.microsoft.com/office/drawing/2014/main" id="{3E3ADBAF-AF01-495F-9F27-21519FB8847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0462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2" name="Oval 23">
            <a:extLst>
              <a:ext uri="{FF2B5EF4-FFF2-40B4-BE49-F238E27FC236}">
                <a16:creationId xmlns:a16="http://schemas.microsoft.com/office/drawing/2014/main" id="{FDECC23A-A389-4CBD-A746-C0D2875FD9B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0462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3" name="Oval 34">
            <a:extLst>
              <a:ext uri="{FF2B5EF4-FFF2-40B4-BE49-F238E27FC236}">
                <a16:creationId xmlns:a16="http://schemas.microsoft.com/office/drawing/2014/main" id="{48A25D1C-42DE-4133-8E2D-503C483FF55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4" name="Oval 35">
            <a:extLst>
              <a:ext uri="{FF2B5EF4-FFF2-40B4-BE49-F238E27FC236}">
                <a16:creationId xmlns:a16="http://schemas.microsoft.com/office/drawing/2014/main" id="{9F2AC773-2676-4E94-A113-0AAA6CA48D8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5" name="Oval 36">
            <a:extLst>
              <a:ext uri="{FF2B5EF4-FFF2-40B4-BE49-F238E27FC236}">
                <a16:creationId xmlns:a16="http://schemas.microsoft.com/office/drawing/2014/main" id="{83005C92-AFF1-4AB6-B487-17A6BD2219BF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6" name="Oval 37">
            <a:extLst>
              <a:ext uri="{FF2B5EF4-FFF2-40B4-BE49-F238E27FC236}">
                <a16:creationId xmlns:a16="http://schemas.microsoft.com/office/drawing/2014/main" id="{0292C345-2546-42D3-998F-948807E1169D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7" name="Oval 38">
            <a:extLst>
              <a:ext uri="{FF2B5EF4-FFF2-40B4-BE49-F238E27FC236}">
                <a16:creationId xmlns:a16="http://schemas.microsoft.com/office/drawing/2014/main" id="{CF94BF63-9254-4CD2-9DB3-57ADB3F92226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8" name="Oval 39">
            <a:extLst>
              <a:ext uri="{FF2B5EF4-FFF2-40B4-BE49-F238E27FC236}">
                <a16:creationId xmlns:a16="http://schemas.microsoft.com/office/drawing/2014/main" id="{5308DA29-4AFE-4637-9411-28B4739FD6B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9" name="Oval 40">
            <a:extLst>
              <a:ext uri="{FF2B5EF4-FFF2-40B4-BE49-F238E27FC236}">
                <a16:creationId xmlns:a16="http://schemas.microsoft.com/office/drawing/2014/main" id="{655039C5-FB4B-47F7-A194-8165D1CAD2F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0" name="Oval 41">
            <a:extLst>
              <a:ext uri="{FF2B5EF4-FFF2-40B4-BE49-F238E27FC236}">
                <a16:creationId xmlns:a16="http://schemas.microsoft.com/office/drawing/2014/main" id="{79AFF5FD-40DA-4449-A460-7C6F90904CA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1" name="Oval 42">
            <a:extLst>
              <a:ext uri="{FF2B5EF4-FFF2-40B4-BE49-F238E27FC236}">
                <a16:creationId xmlns:a16="http://schemas.microsoft.com/office/drawing/2014/main" id="{9899ECFA-E06F-4A37-B834-8D4DE553E64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2" name="Oval 43">
            <a:extLst>
              <a:ext uri="{FF2B5EF4-FFF2-40B4-BE49-F238E27FC236}">
                <a16:creationId xmlns:a16="http://schemas.microsoft.com/office/drawing/2014/main" id="{86E74A9A-2D0D-4D0F-BCEF-333A52D6379C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1130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" name="Oval 44">
            <a:extLst>
              <a:ext uri="{FF2B5EF4-FFF2-40B4-BE49-F238E27FC236}">
                <a16:creationId xmlns:a16="http://schemas.microsoft.com/office/drawing/2014/main" id="{AE65F270-AA0A-4539-A76B-2481A0712EF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4" name="Oval 45">
            <a:extLst>
              <a:ext uri="{FF2B5EF4-FFF2-40B4-BE49-F238E27FC236}">
                <a16:creationId xmlns:a16="http://schemas.microsoft.com/office/drawing/2014/main" id="{ADE00C89-FBE2-4DE5-A023-FABD0CD5DB2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5" name="Oval 46">
            <a:extLst>
              <a:ext uri="{FF2B5EF4-FFF2-40B4-BE49-F238E27FC236}">
                <a16:creationId xmlns:a16="http://schemas.microsoft.com/office/drawing/2014/main" id="{942EDE2B-3E99-494A-A653-A28CDF5DB63D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1A6C5807-10B9-45CA-8EFF-49A8C12820D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7" name="Oval 48">
            <a:extLst>
              <a:ext uri="{FF2B5EF4-FFF2-40B4-BE49-F238E27FC236}">
                <a16:creationId xmlns:a16="http://schemas.microsoft.com/office/drawing/2014/main" id="{E0000FF6-4294-4AD0-AD33-A8EFD2A74A1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8" name="Oval 49">
            <a:extLst>
              <a:ext uri="{FF2B5EF4-FFF2-40B4-BE49-F238E27FC236}">
                <a16:creationId xmlns:a16="http://schemas.microsoft.com/office/drawing/2014/main" id="{04567F05-618F-492F-9D6B-D5501702296F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9" name="Oval 50">
            <a:extLst>
              <a:ext uri="{FF2B5EF4-FFF2-40B4-BE49-F238E27FC236}">
                <a16:creationId xmlns:a16="http://schemas.microsoft.com/office/drawing/2014/main" id="{6BA93510-B044-45DF-959D-001319A081D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0" name="Oval 51">
            <a:extLst>
              <a:ext uri="{FF2B5EF4-FFF2-40B4-BE49-F238E27FC236}">
                <a16:creationId xmlns:a16="http://schemas.microsoft.com/office/drawing/2014/main" id="{765058A9-9883-411B-903F-1328BDD286C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1" name="Oval 52">
            <a:extLst>
              <a:ext uri="{FF2B5EF4-FFF2-40B4-BE49-F238E27FC236}">
                <a16:creationId xmlns:a16="http://schemas.microsoft.com/office/drawing/2014/main" id="{8D56EC08-64A8-4CA6-B7BB-0EC7C8A420CD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2" name="Oval 53">
            <a:extLst>
              <a:ext uri="{FF2B5EF4-FFF2-40B4-BE49-F238E27FC236}">
                <a16:creationId xmlns:a16="http://schemas.microsoft.com/office/drawing/2014/main" id="{AC6C997B-8485-4040-B033-BBC55BA09D2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6464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3" name="Oval 54">
            <a:extLst>
              <a:ext uri="{FF2B5EF4-FFF2-40B4-BE49-F238E27FC236}">
                <a16:creationId xmlns:a16="http://schemas.microsoft.com/office/drawing/2014/main" id="{F754B0BA-77E2-4D3B-8BD5-E367CB1718E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4" name="Oval 55">
            <a:extLst>
              <a:ext uri="{FF2B5EF4-FFF2-40B4-BE49-F238E27FC236}">
                <a16:creationId xmlns:a16="http://schemas.microsoft.com/office/drawing/2014/main" id="{02B1946A-0009-4D8C-B45D-1A262F105EB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5" name="Oval 56">
            <a:extLst>
              <a:ext uri="{FF2B5EF4-FFF2-40B4-BE49-F238E27FC236}">
                <a16:creationId xmlns:a16="http://schemas.microsoft.com/office/drawing/2014/main" id="{25868CA6-ACC3-444D-A696-0BDF2843AB9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6" name="Oval 57">
            <a:extLst>
              <a:ext uri="{FF2B5EF4-FFF2-40B4-BE49-F238E27FC236}">
                <a16:creationId xmlns:a16="http://schemas.microsoft.com/office/drawing/2014/main" id="{03E04FC6-AFE3-4B5B-A0D1-FA135CC1743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7" name="Oval 58">
            <a:extLst>
              <a:ext uri="{FF2B5EF4-FFF2-40B4-BE49-F238E27FC236}">
                <a16:creationId xmlns:a16="http://schemas.microsoft.com/office/drawing/2014/main" id="{A4DB4AB9-0A84-4667-8BCB-A427DF394B7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8" name="Oval 59">
            <a:extLst>
              <a:ext uri="{FF2B5EF4-FFF2-40B4-BE49-F238E27FC236}">
                <a16:creationId xmlns:a16="http://schemas.microsoft.com/office/drawing/2014/main" id="{28988171-680B-4255-B8CA-D56D4144B74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9" name="Oval 60">
            <a:extLst>
              <a:ext uri="{FF2B5EF4-FFF2-40B4-BE49-F238E27FC236}">
                <a16:creationId xmlns:a16="http://schemas.microsoft.com/office/drawing/2014/main" id="{1015BCB1-7719-4249-BD14-4583D9B2BA6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0" name="Oval 61">
            <a:extLst>
              <a:ext uri="{FF2B5EF4-FFF2-40B4-BE49-F238E27FC236}">
                <a16:creationId xmlns:a16="http://schemas.microsoft.com/office/drawing/2014/main" id="{A6938196-1E34-41FA-AA79-46FC543454A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1" name="Oval 62">
            <a:extLst>
              <a:ext uri="{FF2B5EF4-FFF2-40B4-BE49-F238E27FC236}">
                <a16:creationId xmlns:a16="http://schemas.microsoft.com/office/drawing/2014/main" id="{75AC5AEA-5169-4046-9064-9992FDD665C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2" name="Oval 63">
            <a:extLst>
              <a:ext uri="{FF2B5EF4-FFF2-40B4-BE49-F238E27FC236}">
                <a16:creationId xmlns:a16="http://schemas.microsoft.com/office/drawing/2014/main" id="{2662B7D7-434F-4148-B922-D2EB84FBA7C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1798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3" name="Oval 64">
            <a:extLst>
              <a:ext uri="{FF2B5EF4-FFF2-40B4-BE49-F238E27FC236}">
                <a16:creationId xmlns:a16="http://schemas.microsoft.com/office/drawing/2014/main" id="{E9480CE1-5A29-4CE5-893A-2654F35952A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79672" y="24759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4" name="Oval 65">
            <a:extLst>
              <a:ext uri="{FF2B5EF4-FFF2-40B4-BE49-F238E27FC236}">
                <a16:creationId xmlns:a16="http://schemas.microsoft.com/office/drawing/2014/main" id="{E4772012-A977-4BE9-896F-17A511803CC2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79672" y="30093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5" name="Oval 66">
            <a:extLst>
              <a:ext uri="{FF2B5EF4-FFF2-40B4-BE49-F238E27FC236}">
                <a16:creationId xmlns:a16="http://schemas.microsoft.com/office/drawing/2014/main" id="{CB01A1EC-EB23-4B48-97A7-C29AC913EB6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79672" y="35427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6" name="Oval 67">
            <a:extLst>
              <a:ext uri="{FF2B5EF4-FFF2-40B4-BE49-F238E27FC236}">
                <a16:creationId xmlns:a16="http://schemas.microsoft.com/office/drawing/2014/main" id="{3C0EB212-6181-4FA1-9B2B-35716B32FCB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79672" y="40761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7" name="Oval 68">
            <a:extLst>
              <a:ext uri="{FF2B5EF4-FFF2-40B4-BE49-F238E27FC236}">
                <a16:creationId xmlns:a16="http://schemas.microsoft.com/office/drawing/2014/main" id="{5332740B-BEFA-4CB6-85D7-63151CC30D62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79672" y="460954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8" name="Rectangle 70">
            <a:extLst>
              <a:ext uri="{FF2B5EF4-FFF2-40B4-BE49-F238E27FC236}">
                <a16:creationId xmlns:a16="http://schemas.microsoft.com/office/drawing/2014/main" id="{C57A19A2-1570-420C-8C3D-B4C5DD07F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472" y="2552146"/>
            <a:ext cx="2146300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E4D9C430-9585-40B4-8D89-247A7B1DF1C5}"/>
              </a:ext>
            </a:extLst>
          </p:cNvPr>
          <p:cNvSpPr txBox="1">
            <a:spLocks/>
          </p:cNvSpPr>
          <p:nvPr/>
        </p:nvSpPr>
        <p:spPr>
          <a:xfrm>
            <a:off x="179512" y="1196752"/>
            <a:ext cx="8291264" cy="12527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Three people contributed to buy a lottery ticket, in the ratio 2: 3: 4. If the ticket wins $711,000, how should the prize be divided?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214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568952" cy="1354162"/>
          </a:xfrm>
        </p:spPr>
        <p:txBody>
          <a:bodyPr>
            <a:normAutofit/>
          </a:bodyPr>
          <a:lstStyle/>
          <a:p>
            <a:r>
              <a:rPr lang="en-CA" sz="2300" dirty="0"/>
              <a:t>Ex: The ratio of boys to girls is 4:5 in a school dance.  If there are 1521 students, then how many boys and girls are there?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1661948"/>
            <a:ext cx="8640960" cy="54291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Given that the ratio of boys to girls is 4:5, the numbers can be: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099668"/>
              </p:ext>
            </p:extLst>
          </p:nvPr>
        </p:nvGraphicFramePr>
        <p:xfrm>
          <a:off x="899592" y="2204864"/>
          <a:ext cx="1697997" cy="348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204864"/>
                        <a:ext cx="1697997" cy="348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12532"/>
              </p:ext>
            </p:extLst>
          </p:nvPr>
        </p:nvGraphicFramePr>
        <p:xfrm>
          <a:off x="913855" y="2564904"/>
          <a:ext cx="17859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203040" progId="Equation.DSMT4">
                  <p:embed/>
                </p:oleObj>
              </mc:Choice>
              <mc:Fallback>
                <p:oleObj name="Equation" r:id="rId5" imgW="1041120" imgH="2030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3855" y="2564904"/>
                        <a:ext cx="1785937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075651"/>
              </p:ext>
            </p:extLst>
          </p:nvPr>
        </p:nvGraphicFramePr>
        <p:xfrm>
          <a:off x="1354807" y="2946400"/>
          <a:ext cx="69691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6080" imgH="177480" progId="Equation.DSMT4">
                  <p:embed/>
                </p:oleObj>
              </mc:Choice>
              <mc:Fallback>
                <p:oleObj name="Equation" r:id="rId7" imgW="40608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4807" y="2946400"/>
                        <a:ext cx="696913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936956"/>
              </p:ext>
            </p:extLst>
          </p:nvPr>
        </p:nvGraphicFramePr>
        <p:xfrm>
          <a:off x="1406178" y="3341811"/>
          <a:ext cx="7175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9040" imgH="177480" progId="Equation.DSMT4">
                  <p:embed/>
                </p:oleObj>
              </mc:Choice>
              <mc:Fallback>
                <p:oleObj name="Equation" r:id="rId9" imgW="41904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06178" y="3341811"/>
                        <a:ext cx="717550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271264"/>
              </p:ext>
            </p:extLst>
          </p:nvPr>
        </p:nvGraphicFramePr>
        <p:xfrm>
          <a:off x="2677294" y="2205038"/>
          <a:ext cx="13906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520" imgH="177480" progId="Equation.DSMT4">
                  <p:embed/>
                </p:oleObj>
              </mc:Choice>
              <mc:Fallback>
                <p:oleObj name="Equation" r:id="rId11" imgW="81252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77294" y="2205038"/>
                        <a:ext cx="1390650" cy="303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584486"/>
              </p:ext>
            </p:extLst>
          </p:nvPr>
        </p:nvGraphicFramePr>
        <p:xfrm>
          <a:off x="2713360" y="2565400"/>
          <a:ext cx="149860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177480" progId="Equation.DSMT4">
                  <p:embed/>
                </p:oleObj>
              </mc:Choice>
              <mc:Fallback>
                <p:oleObj name="Equation" r:id="rId13" imgW="87624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13360" y="2565400"/>
                        <a:ext cx="1498600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87851"/>
              </p:ext>
            </p:extLst>
          </p:nvPr>
        </p:nvGraphicFramePr>
        <p:xfrm>
          <a:off x="2690813" y="2981325"/>
          <a:ext cx="151923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8840" imgH="177480" progId="Equation.DSMT4">
                  <p:embed/>
                </p:oleObj>
              </mc:Choice>
              <mc:Fallback>
                <p:oleObj name="Equation" r:id="rId15" imgW="88884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90813" y="2981325"/>
                        <a:ext cx="1519237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62218"/>
              </p:ext>
            </p:extLst>
          </p:nvPr>
        </p:nvGraphicFramePr>
        <p:xfrm>
          <a:off x="2699792" y="3356992"/>
          <a:ext cx="151923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8840" imgH="177480" progId="Equation.DSMT4">
                  <p:embed/>
                </p:oleObj>
              </mc:Choice>
              <mc:Fallback>
                <p:oleObj name="Equation" r:id="rId17" imgW="88884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699792" y="3356992"/>
                        <a:ext cx="1519237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087176"/>
              </p:ext>
            </p:extLst>
          </p:nvPr>
        </p:nvGraphicFramePr>
        <p:xfrm>
          <a:off x="1363316" y="3702050"/>
          <a:ext cx="760412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177480" progId="Equation.DSMT4">
                  <p:embed/>
                </p:oleObj>
              </mc:Choice>
              <mc:Fallback>
                <p:oleObj name="Equation" r:id="rId19" imgW="44424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363316" y="3702050"/>
                        <a:ext cx="760412" cy="303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012673"/>
              </p:ext>
            </p:extLst>
          </p:nvPr>
        </p:nvGraphicFramePr>
        <p:xfrm>
          <a:off x="2696840" y="3636963"/>
          <a:ext cx="22352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7880" imgH="253800" progId="Equation.DSMT4">
                  <p:embed/>
                </p:oleObj>
              </mc:Choice>
              <mc:Fallback>
                <p:oleObj name="Equation" r:id="rId21" imgW="1307880" imgH="25380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696840" y="3636963"/>
                        <a:ext cx="2235200" cy="433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4110220"/>
            <a:ext cx="5760640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We know that there are 1521 students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437431"/>
              </p:ext>
            </p:extLst>
          </p:nvPr>
        </p:nvGraphicFramePr>
        <p:xfrm>
          <a:off x="755575" y="4653136"/>
          <a:ext cx="222324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14400" imgH="177480" progId="Equation.DSMT4">
                  <p:embed/>
                </p:oleObj>
              </mc:Choice>
              <mc:Fallback>
                <p:oleObj name="Equation" r:id="rId23" imgW="914400" imgH="177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5575" y="4653136"/>
                        <a:ext cx="2223247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763705"/>
              </p:ext>
            </p:extLst>
          </p:nvPr>
        </p:nvGraphicFramePr>
        <p:xfrm>
          <a:off x="1474937" y="5229448"/>
          <a:ext cx="15128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22080" imgH="177480" progId="Equation.DSMT4">
                  <p:embed/>
                </p:oleObj>
              </mc:Choice>
              <mc:Fallback>
                <p:oleObj name="Equation" r:id="rId25" imgW="62208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474937" y="5229448"/>
                        <a:ext cx="1512887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534733"/>
              </p:ext>
            </p:extLst>
          </p:nvPr>
        </p:nvGraphicFramePr>
        <p:xfrm>
          <a:off x="1691680" y="5732463"/>
          <a:ext cx="12049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95000" imgH="177480" progId="Equation.DSMT4">
                  <p:embed/>
                </p:oleObj>
              </mc:Choice>
              <mc:Fallback>
                <p:oleObj name="Equation" r:id="rId27" imgW="49500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691680" y="5732463"/>
                        <a:ext cx="12049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779912" y="4830300"/>
            <a:ext cx="2736304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Number of boys =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932899"/>
              </p:ext>
            </p:extLst>
          </p:nvPr>
        </p:nvGraphicFramePr>
        <p:xfrm>
          <a:off x="6391175" y="4869408"/>
          <a:ext cx="773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160" imgH="177480" progId="Equation.DSMT4">
                  <p:embed/>
                </p:oleObj>
              </mc:Choice>
              <mc:Fallback>
                <p:oleObj name="Equation" r:id="rId29" imgW="317160" imgH="177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391175" y="4869408"/>
                        <a:ext cx="773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067316"/>
              </p:ext>
            </p:extLst>
          </p:nvPr>
        </p:nvGraphicFramePr>
        <p:xfrm>
          <a:off x="6084168" y="5301208"/>
          <a:ext cx="1390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71320" imgH="177480" progId="Equation.DSMT4">
                  <p:embed/>
                </p:oleObj>
              </mc:Choice>
              <mc:Fallback>
                <p:oleObj name="Equation" r:id="rId31" imgW="57132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084168" y="5301208"/>
                        <a:ext cx="13906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51192"/>
              </p:ext>
            </p:extLst>
          </p:nvPr>
        </p:nvGraphicFramePr>
        <p:xfrm>
          <a:off x="7524328" y="5301456"/>
          <a:ext cx="957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480" imgH="177480" progId="Equation.DSMT4">
                  <p:embed/>
                </p:oleObj>
              </mc:Choice>
              <mc:Fallback>
                <p:oleObj name="Equation" r:id="rId33" imgW="39348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524328" y="5301456"/>
                        <a:ext cx="9572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>
          <a:xfrm>
            <a:off x="3830762" y="5661248"/>
            <a:ext cx="2736304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Number of girls =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065951"/>
              </p:ext>
            </p:extLst>
          </p:nvPr>
        </p:nvGraphicFramePr>
        <p:xfrm>
          <a:off x="6442025" y="5700356"/>
          <a:ext cx="773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17160" imgH="177480" progId="Equation.DSMT4">
                  <p:embed/>
                </p:oleObj>
              </mc:Choice>
              <mc:Fallback>
                <p:oleObj name="Equation" r:id="rId35" imgW="31716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442025" y="5700356"/>
                        <a:ext cx="773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023104"/>
              </p:ext>
            </p:extLst>
          </p:nvPr>
        </p:nvGraphicFramePr>
        <p:xfrm>
          <a:off x="6135018" y="6132156"/>
          <a:ext cx="1390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71320" imgH="177480" progId="Equation.DSMT4">
                  <p:embed/>
                </p:oleObj>
              </mc:Choice>
              <mc:Fallback>
                <p:oleObj name="Equation" r:id="rId37" imgW="57132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135018" y="6132156"/>
                        <a:ext cx="13906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684775"/>
              </p:ext>
            </p:extLst>
          </p:nvPr>
        </p:nvGraphicFramePr>
        <p:xfrm>
          <a:off x="7589838" y="6132513"/>
          <a:ext cx="92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80880" imgH="177480" progId="Equation.DSMT4">
                  <p:embed/>
                </p:oleObj>
              </mc:Choice>
              <mc:Fallback>
                <p:oleObj name="Equation" r:id="rId39" imgW="38088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7589838" y="6132513"/>
                        <a:ext cx="927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44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8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1176" y="304056"/>
            <a:ext cx="8291264" cy="125273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Three people contributed to buy a lottery ticket, in the ratio 2: 3: 4. If the ticket wins $711,000, how should the prize be divided? </a:t>
            </a:r>
          </a:p>
          <a:p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1700808"/>
            <a:ext cx="4919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ratio of the three people’s share will be: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48064" y="1700808"/>
          <a:ext cx="1535284" cy="4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600" imgH="203040" progId="Equation.DSMT4">
                  <p:embed/>
                </p:oleObj>
              </mc:Choice>
              <mc:Fallback>
                <p:oleObj name="Equation" r:id="rId3" imgW="72360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700808"/>
                        <a:ext cx="1535284" cy="4309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2348880"/>
            <a:ext cx="3953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sum of all their shares will be: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08326" y="2348880"/>
          <a:ext cx="34480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400" imgH="203040" progId="Equation.DSMT4">
                  <p:embed/>
                </p:oleObj>
              </mc:Choice>
              <mc:Fallback>
                <p:oleObj name="Equation" r:id="rId5" imgW="162540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326" y="2348880"/>
                        <a:ext cx="344805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156176" y="2926779"/>
          <a:ext cx="18049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203040" progId="Equation.DSMT4">
                  <p:embed/>
                </p:oleObj>
              </mc:Choice>
              <mc:Fallback>
                <p:oleObj name="Equation" r:id="rId7" imgW="85068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926779"/>
                        <a:ext cx="1804987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303963" y="3429000"/>
          <a:ext cx="150971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203040" progId="Equation.DSMT4">
                  <p:embed/>
                </p:oleObj>
              </mc:Choice>
              <mc:Fallback>
                <p:oleObj name="Equation" r:id="rId9" imgW="71100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963" y="3429000"/>
                        <a:ext cx="1509712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520" y="4005064"/>
            <a:ext cx="628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After solving for “x”, multiply to find each person’s share: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59832" y="4437112"/>
          <a:ext cx="1535284" cy="4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23600" imgH="203040" progId="Equation.DSMT4">
                  <p:embed/>
                </p:oleObj>
              </mc:Choice>
              <mc:Fallback>
                <p:oleObj name="Equation" r:id="rId11" imgW="7236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437112"/>
                        <a:ext cx="1535284" cy="4309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051720" y="4869160"/>
          <a:ext cx="14557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53800" progId="Equation.DSMT4">
                  <p:embed/>
                </p:oleObj>
              </mc:Choice>
              <mc:Fallback>
                <p:oleObj name="Equation" r:id="rId12" imgW="685800" imgH="2538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869160"/>
                        <a:ext cx="1455738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078038" y="5499100"/>
          <a:ext cx="14017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240" imgH="203040" progId="Equation.DSMT4">
                  <p:embed/>
                </p:oleObj>
              </mc:Choice>
              <mc:Fallback>
                <p:oleObj name="Equation" r:id="rId14" imgW="6602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5499100"/>
                        <a:ext cx="1401762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635896" y="4869160"/>
          <a:ext cx="14557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53800" progId="Equation.DSMT4">
                  <p:embed/>
                </p:oleObj>
              </mc:Choice>
              <mc:Fallback>
                <p:oleObj name="Equation" r:id="rId16" imgW="685800" imgH="2538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869160"/>
                        <a:ext cx="1455738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707904" y="5445224"/>
          <a:ext cx="13493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680" imgH="203040" progId="Equation.DSMT4">
                  <p:embed/>
                </p:oleObj>
              </mc:Choice>
              <mc:Fallback>
                <p:oleObj name="Equation" r:id="rId18" imgW="63468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445224"/>
                        <a:ext cx="134937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64088" y="4869160"/>
          <a:ext cx="14557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53800" progId="Equation.DSMT4">
                  <p:embed/>
                </p:oleObj>
              </mc:Choice>
              <mc:Fallback>
                <p:oleObj name="Equation" r:id="rId20" imgW="68580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4869160"/>
                        <a:ext cx="1455738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436096" y="5427663"/>
          <a:ext cx="13208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22080" imgH="203040" progId="Equation.DSMT4">
                  <p:embed/>
                </p:oleObj>
              </mc:Choice>
              <mc:Fallback>
                <p:oleObj name="Equation" r:id="rId22" imgW="62208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427663"/>
                        <a:ext cx="13208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658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1"/>
          <p:cNvSpPr>
            <a:spLocks noChangeArrowheads="1"/>
          </p:cNvSpPr>
          <p:nvPr/>
        </p:nvSpPr>
        <p:spPr bwMode="auto">
          <a:xfrm rot="2645139">
            <a:off x="1065659" y="1116693"/>
            <a:ext cx="744538" cy="744538"/>
          </a:xfrm>
          <a:prstGeom prst="rect">
            <a:avLst/>
          </a:prstGeom>
          <a:solidFill>
            <a:srgbClr val="77777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229600" cy="74917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300" dirty="0">
                <a:solidFill>
                  <a:schemeClr val="tx1"/>
                </a:solidFill>
              </a:rPr>
              <a:t>On this 5 by 5 grid of points, what is the ratio of the shaded area to the are of the larger square’s area?</a:t>
            </a:r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 flipH="1" flipV="1">
            <a:off x="2846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57" name="Oval 8"/>
          <p:cNvSpPr>
            <a:spLocks noChangeArrowheads="1"/>
          </p:cNvSpPr>
          <p:nvPr/>
        </p:nvSpPr>
        <p:spPr bwMode="auto">
          <a:xfrm flipH="1" flipV="1">
            <a:off x="2846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58" name="Oval 13"/>
          <p:cNvSpPr>
            <a:spLocks noChangeArrowheads="1"/>
          </p:cNvSpPr>
          <p:nvPr/>
        </p:nvSpPr>
        <p:spPr bwMode="auto">
          <a:xfrm flipH="1" flipV="1">
            <a:off x="2846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59" name="Oval 18"/>
          <p:cNvSpPr>
            <a:spLocks noChangeArrowheads="1"/>
          </p:cNvSpPr>
          <p:nvPr/>
        </p:nvSpPr>
        <p:spPr bwMode="auto">
          <a:xfrm flipH="1" flipV="1">
            <a:off x="2846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0" name="Oval 23"/>
          <p:cNvSpPr>
            <a:spLocks noChangeArrowheads="1"/>
          </p:cNvSpPr>
          <p:nvPr/>
        </p:nvSpPr>
        <p:spPr bwMode="auto">
          <a:xfrm flipH="1" flipV="1">
            <a:off x="2846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1" name="Oval 34"/>
          <p:cNvSpPr>
            <a:spLocks noChangeArrowheads="1"/>
          </p:cNvSpPr>
          <p:nvPr/>
        </p:nvSpPr>
        <p:spPr bwMode="auto">
          <a:xfrm flipH="1" flipV="1">
            <a:off x="13514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2" name="Oval 35"/>
          <p:cNvSpPr>
            <a:spLocks noChangeArrowheads="1"/>
          </p:cNvSpPr>
          <p:nvPr/>
        </p:nvSpPr>
        <p:spPr bwMode="auto">
          <a:xfrm flipH="1" flipV="1">
            <a:off x="13514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3" name="Oval 36"/>
          <p:cNvSpPr>
            <a:spLocks noChangeArrowheads="1"/>
          </p:cNvSpPr>
          <p:nvPr/>
        </p:nvSpPr>
        <p:spPr bwMode="auto">
          <a:xfrm flipH="1" flipV="1">
            <a:off x="13514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4" name="Oval 37"/>
          <p:cNvSpPr>
            <a:spLocks noChangeArrowheads="1"/>
          </p:cNvSpPr>
          <p:nvPr/>
        </p:nvSpPr>
        <p:spPr bwMode="auto">
          <a:xfrm flipH="1" flipV="1">
            <a:off x="13514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5" name="Oval 38"/>
          <p:cNvSpPr>
            <a:spLocks noChangeArrowheads="1"/>
          </p:cNvSpPr>
          <p:nvPr/>
        </p:nvSpPr>
        <p:spPr bwMode="auto">
          <a:xfrm flipH="1" flipV="1">
            <a:off x="13514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6" name="Oval 39"/>
          <p:cNvSpPr>
            <a:spLocks noChangeArrowheads="1"/>
          </p:cNvSpPr>
          <p:nvPr/>
        </p:nvSpPr>
        <p:spPr bwMode="auto">
          <a:xfrm flipH="1" flipV="1">
            <a:off x="13514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7" name="Oval 40"/>
          <p:cNvSpPr>
            <a:spLocks noChangeArrowheads="1"/>
          </p:cNvSpPr>
          <p:nvPr/>
        </p:nvSpPr>
        <p:spPr bwMode="auto">
          <a:xfrm flipH="1" flipV="1">
            <a:off x="13514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8" name="Oval 41"/>
          <p:cNvSpPr>
            <a:spLocks noChangeArrowheads="1"/>
          </p:cNvSpPr>
          <p:nvPr/>
        </p:nvSpPr>
        <p:spPr bwMode="auto">
          <a:xfrm flipH="1" flipV="1">
            <a:off x="13514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69" name="Oval 42"/>
          <p:cNvSpPr>
            <a:spLocks noChangeArrowheads="1"/>
          </p:cNvSpPr>
          <p:nvPr/>
        </p:nvSpPr>
        <p:spPr bwMode="auto">
          <a:xfrm flipH="1" flipV="1">
            <a:off x="13514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0" name="Oval 43"/>
          <p:cNvSpPr>
            <a:spLocks noChangeArrowheads="1"/>
          </p:cNvSpPr>
          <p:nvPr/>
        </p:nvSpPr>
        <p:spPr bwMode="auto">
          <a:xfrm flipH="1" flipV="1">
            <a:off x="13514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1" name="Oval 44"/>
          <p:cNvSpPr>
            <a:spLocks noChangeArrowheads="1"/>
          </p:cNvSpPr>
          <p:nvPr/>
        </p:nvSpPr>
        <p:spPr bwMode="auto">
          <a:xfrm flipH="1" flipV="1">
            <a:off x="18848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2" name="Oval 45"/>
          <p:cNvSpPr>
            <a:spLocks noChangeArrowheads="1"/>
          </p:cNvSpPr>
          <p:nvPr/>
        </p:nvSpPr>
        <p:spPr bwMode="auto">
          <a:xfrm flipH="1" flipV="1">
            <a:off x="18848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3" name="Oval 46"/>
          <p:cNvSpPr>
            <a:spLocks noChangeArrowheads="1"/>
          </p:cNvSpPr>
          <p:nvPr/>
        </p:nvSpPr>
        <p:spPr bwMode="auto">
          <a:xfrm flipH="1" flipV="1">
            <a:off x="18848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4" name="Oval 47"/>
          <p:cNvSpPr>
            <a:spLocks noChangeArrowheads="1"/>
          </p:cNvSpPr>
          <p:nvPr/>
        </p:nvSpPr>
        <p:spPr bwMode="auto">
          <a:xfrm flipH="1" flipV="1">
            <a:off x="18848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5" name="Oval 48"/>
          <p:cNvSpPr>
            <a:spLocks noChangeArrowheads="1"/>
          </p:cNvSpPr>
          <p:nvPr/>
        </p:nvSpPr>
        <p:spPr bwMode="auto">
          <a:xfrm flipH="1" flipV="1">
            <a:off x="18848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6" name="Oval 49"/>
          <p:cNvSpPr>
            <a:spLocks noChangeArrowheads="1"/>
          </p:cNvSpPr>
          <p:nvPr/>
        </p:nvSpPr>
        <p:spPr bwMode="auto">
          <a:xfrm flipH="1" flipV="1">
            <a:off x="18848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7" name="Oval 50"/>
          <p:cNvSpPr>
            <a:spLocks noChangeArrowheads="1"/>
          </p:cNvSpPr>
          <p:nvPr/>
        </p:nvSpPr>
        <p:spPr bwMode="auto">
          <a:xfrm flipH="1" flipV="1">
            <a:off x="18848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8" name="Oval 51"/>
          <p:cNvSpPr>
            <a:spLocks noChangeArrowheads="1"/>
          </p:cNvSpPr>
          <p:nvPr/>
        </p:nvSpPr>
        <p:spPr bwMode="auto">
          <a:xfrm flipH="1" flipV="1">
            <a:off x="18848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79" name="Oval 52"/>
          <p:cNvSpPr>
            <a:spLocks noChangeArrowheads="1"/>
          </p:cNvSpPr>
          <p:nvPr/>
        </p:nvSpPr>
        <p:spPr bwMode="auto">
          <a:xfrm flipH="1" flipV="1">
            <a:off x="18848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0" name="Oval 53"/>
          <p:cNvSpPr>
            <a:spLocks noChangeArrowheads="1"/>
          </p:cNvSpPr>
          <p:nvPr/>
        </p:nvSpPr>
        <p:spPr bwMode="auto">
          <a:xfrm flipH="1" flipV="1">
            <a:off x="18848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1" name="Oval 54"/>
          <p:cNvSpPr>
            <a:spLocks noChangeArrowheads="1"/>
          </p:cNvSpPr>
          <p:nvPr/>
        </p:nvSpPr>
        <p:spPr bwMode="auto">
          <a:xfrm flipH="1" flipV="1">
            <a:off x="24182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2" name="Oval 55"/>
          <p:cNvSpPr>
            <a:spLocks noChangeArrowheads="1"/>
          </p:cNvSpPr>
          <p:nvPr/>
        </p:nvSpPr>
        <p:spPr bwMode="auto">
          <a:xfrm flipH="1" flipV="1">
            <a:off x="24182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3" name="Oval 56"/>
          <p:cNvSpPr>
            <a:spLocks noChangeArrowheads="1"/>
          </p:cNvSpPr>
          <p:nvPr/>
        </p:nvSpPr>
        <p:spPr bwMode="auto">
          <a:xfrm flipH="1" flipV="1">
            <a:off x="24182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4" name="Oval 57"/>
          <p:cNvSpPr>
            <a:spLocks noChangeArrowheads="1"/>
          </p:cNvSpPr>
          <p:nvPr/>
        </p:nvSpPr>
        <p:spPr bwMode="auto">
          <a:xfrm flipH="1" flipV="1">
            <a:off x="24182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5" name="Oval 58"/>
          <p:cNvSpPr>
            <a:spLocks noChangeArrowheads="1"/>
          </p:cNvSpPr>
          <p:nvPr/>
        </p:nvSpPr>
        <p:spPr bwMode="auto">
          <a:xfrm flipH="1" flipV="1">
            <a:off x="24182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6" name="Oval 59"/>
          <p:cNvSpPr>
            <a:spLocks noChangeArrowheads="1"/>
          </p:cNvSpPr>
          <p:nvPr/>
        </p:nvSpPr>
        <p:spPr bwMode="auto">
          <a:xfrm flipH="1" flipV="1">
            <a:off x="24182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7" name="Oval 60"/>
          <p:cNvSpPr>
            <a:spLocks noChangeArrowheads="1"/>
          </p:cNvSpPr>
          <p:nvPr/>
        </p:nvSpPr>
        <p:spPr bwMode="auto">
          <a:xfrm flipH="1" flipV="1">
            <a:off x="24182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8" name="Oval 61"/>
          <p:cNvSpPr>
            <a:spLocks noChangeArrowheads="1"/>
          </p:cNvSpPr>
          <p:nvPr/>
        </p:nvSpPr>
        <p:spPr bwMode="auto">
          <a:xfrm flipH="1" flipV="1">
            <a:off x="24182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89" name="Oval 62"/>
          <p:cNvSpPr>
            <a:spLocks noChangeArrowheads="1"/>
          </p:cNvSpPr>
          <p:nvPr/>
        </p:nvSpPr>
        <p:spPr bwMode="auto">
          <a:xfrm flipH="1" flipV="1">
            <a:off x="24182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0" name="Oval 63"/>
          <p:cNvSpPr>
            <a:spLocks noChangeArrowheads="1"/>
          </p:cNvSpPr>
          <p:nvPr/>
        </p:nvSpPr>
        <p:spPr bwMode="auto">
          <a:xfrm flipH="1" flipV="1">
            <a:off x="24182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1" name="Oval 64"/>
          <p:cNvSpPr>
            <a:spLocks noChangeArrowheads="1"/>
          </p:cNvSpPr>
          <p:nvPr/>
        </p:nvSpPr>
        <p:spPr bwMode="auto">
          <a:xfrm flipH="1" flipV="1">
            <a:off x="818009" y="8865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2" name="Oval 65"/>
          <p:cNvSpPr>
            <a:spLocks noChangeArrowheads="1"/>
          </p:cNvSpPr>
          <p:nvPr/>
        </p:nvSpPr>
        <p:spPr bwMode="auto">
          <a:xfrm flipH="1" flipV="1">
            <a:off x="818009" y="14199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3" name="Oval 66"/>
          <p:cNvSpPr>
            <a:spLocks noChangeArrowheads="1"/>
          </p:cNvSpPr>
          <p:nvPr/>
        </p:nvSpPr>
        <p:spPr bwMode="auto">
          <a:xfrm flipH="1" flipV="1">
            <a:off x="818009" y="19533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4" name="Oval 67"/>
          <p:cNvSpPr>
            <a:spLocks noChangeArrowheads="1"/>
          </p:cNvSpPr>
          <p:nvPr/>
        </p:nvSpPr>
        <p:spPr bwMode="auto">
          <a:xfrm flipH="1" flipV="1">
            <a:off x="818009" y="24867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5" name="Oval 68"/>
          <p:cNvSpPr>
            <a:spLocks noChangeArrowheads="1"/>
          </p:cNvSpPr>
          <p:nvPr/>
        </p:nvSpPr>
        <p:spPr bwMode="auto">
          <a:xfrm flipH="1" flipV="1">
            <a:off x="818009" y="3020106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596" name="Rectangle 70"/>
          <p:cNvSpPr>
            <a:spLocks noChangeArrowheads="1"/>
          </p:cNvSpPr>
          <p:nvPr/>
        </p:nvSpPr>
        <p:spPr bwMode="auto">
          <a:xfrm>
            <a:off x="360809" y="962706"/>
            <a:ext cx="2146300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8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852" y="188640"/>
            <a:ext cx="8533612" cy="163623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ratio of girls to boys in a school dance is 5 to 4. If twenty boys and ten girls leave, the new ratio of girls to boys will be 3 to 2. How many students were in the dance originally? 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512" y="1877773"/>
            <a:ext cx="8640960" cy="54291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Given that the ratio of girls to boys is 5:4, the numbers can be: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25699"/>
              </p:ext>
            </p:extLst>
          </p:nvPr>
        </p:nvGraphicFramePr>
        <p:xfrm>
          <a:off x="467544" y="2780928"/>
          <a:ext cx="1083511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240" imgH="177480" progId="Equation.DSMT4">
                  <p:embed/>
                </p:oleObj>
              </mc:Choice>
              <mc:Fallback>
                <p:oleObj name="Equation" r:id="rId3" imgW="44424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2780928"/>
                        <a:ext cx="1083511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861489"/>
              </p:ext>
            </p:extLst>
          </p:nvPr>
        </p:nvGraphicFramePr>
        <p:xfrm>
          <a:off x="1619672" y="2873251"/>
          <a:ext cx="4635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39680" progId="Equation.DSMT4">
                  <p:embed/>
                </p:oleObj>
              </mc:Choice>
              <mc:Fallback>
                <p:oleObj name="Equation" r:id="rId5" imgW="190440" imgH="1396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19672" y="2873251"/>
                        <a:ext cx="463550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891253"/>
              </p:ext>
            </p:extLst>
          </p:nvPr>
        </p:nvGraphicFramePr>
        <p:xfrm>
          <a:off x="2195736" y="2543745"/>
          <a:ext cx="132873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760" imgH="393480" progId="Equation.DSMT4">
                  <p:embed/>
                </p:oleObj>
              </mc:Choice>
              <mc:Fallback>
                <p:oleObj name="Equation" r:id="rId7" imgW="545760" imgH="393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95736" y="2543745"/>
                        <a:ext cx="1328738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5733256"/>
            <a:ext cx="7912496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noProof="0" dirty="0">
                <a:solidFill>
                  <a:srgbClr val="FF0000"/>
                </a:solidFill>
              </a:rPr>
              <a:t>20 boys and 10 girls leave.  This also changes the ratio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819300"/>
              </p:ext>
            </p:extLst>
          </p:nvPr>
        </p:nvGraphicFramePr>
        <p:xfrm>
          <a:off x="2740422" y="2564904"/>
          <a:ext cx="679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40422" y="2564904"/>
                        <a:ext cx="6794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733061"/>
              </p:ext>
            </p:extLst>
          </p:nvPr>
        </p:nvGraphicFramePr>
        <p:xfrm>
          <a:off x="2740422" y="3068960"/>
          <a:ext cx="679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40422" y="3068960"/>
                        <a:ext cx="6794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122347"/>
              </p:ext>
            </p:extLst>
          </p:nvPr>
        </p:nvGraphicFramePr>
        <p:xfrm>
          <a:off x="3492252" y="2564904"/>
          <a:ext cx="6477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6400" imgH="393480" progId="Equation.DSMT4">
                  <p:embed/>
                </p:oleObj>
              </mc:Choice>
              <mc:Fallback>
                <p:oleObj name="Equation" r:id="rId13" imgW="26640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92252" y="2564904"/>
                        <a:ext cx="647700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251520" y="6237312"/>
            <a:ext cx="7912496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noProof="0" dirty="0">
                <a:solidFill>
                  <a:srgbClr val="FF0000"/>
                </a:solidFill>
              </a:rPr>
              <a:t>Cross multiply and solve for “x”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2598"/>
              </p:ext>
            </p:extLst>
          </p:nvPr>
        </p:nvGraphicFramePr>
        <p:xfrm>
          <a:off x="1835150" y="3532188"/>
          <a:ext cx="35845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73120" imgH="253800" progId="Equation.DSMT4">
                  <p:embed/>
                </p:oleObj>
              </mc:Choice>
              <mc:Fallback>
                <p:oleObj name="Equation" r:id="rId15" imgW="1473120" imgH="25380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35150" y="3532188"/>
                        <a:ext cx="358457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642453"/>
              </p:ext>
            </p:extLst>
          </p:nvPr>
        </p:nvGraphicFramePr>
        <p:xfrm>
          <a:off x="2140768" y="4221163"/>
          <a:ext cx="29352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06360" imgH="177480" progId="Equation.DSMT4">
                  <p:embed/>
                </p:oleObj>
              </mc:Choice>
              <mc:Fallback>
                <p:oleObj name="Equation" r:id="rId17" imgW="120636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140768" y="4221163"/>
                        <a:ext cx="2935288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014297"/>
              </p:ext>
            </p:extLst>
          </p:nvPr>
        </p:nvGraphicFramePr>
        <p:xfrm>
          <a:off x="2975297" y="4724400"/>
          <a:ext cx="12366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960" imgH="177480" progId="Equation.DSMT4">
                  <p:embed/>
                </p:oleObj>
              </mc:Choice>
              <mc:Fallback>
                <p:oleObj name="Equation" r:id="rId19" imgW="507960" imgH="177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975297" y="4724400"/>
                        <a:ext cx="123666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581845"/>
              </p:ext>
            </p:extLst>
          </p:nvPr>
        </p:nvGraphicFramePr>
        <p:xfrm>
          <a:off x="2987824" y="5157788"/>
          <a:ext cx="10509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987824" y="5157788"/>
                        <a:ext cx="105092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5724128" y="3645024"/>
            <a:ext cx="3024336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>
                <a:solidFill>
                  <a:srgbClr val="FF0000"/>
                </a:solidFill>
              </a:rPr>
              <a:t>There are 100 girls and 80 boys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2398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26FCD-0681-46A2-96D6-F5F3EC24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What are Rates?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BA97B-3577-4246-BEED-3DF5F7938C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3508" y="692696"/>
            <a:ext cx="8856984" cy="5760640"/>
          </a:xfrm>
        </p:spPr>
        <p:txBody>
          <a:bodyPr>
            <a:normAutofit lnSpcReduction="10000"/>
          </a:bodyPr>
          <a:lstStyle/>
          <a:p>
            <a:r>
              <a:rPr lang="en-CA" sz="2100" dirty="0"/>
              <a:t>Rates are used to compare two quantities that have different units of measurements</a:t>
            </a:r>
          </a:p>
          <a:p>
            <a:r>
              <a:rPr lang="en-CA" sz="2100" dirty="0"/>
              <a:t>Examples of rates: Indicate the units of measurements for each of the examples below</a:t>
            </a:r>
          </a:p>
          <a:p>
            <a:pPr lvl="1"/>
            <a:r>
              <a:rPr lang="en-CA" dirty="0"/>
              <a:t>costs for commodities: </a:t>
            </a:r>
          </a:p>
          <a:p>
            <a:pPr lvl="2"/>
            <a:r>
              <a:rPr lang="en-CA" dirty="0"/>
              <a:t>Costco beef is $39/kg, </a:t>
            </a:r>
          </a:p>
          <a:p>
            <a:pPr lvl="2"/>
            <a:r>
              <a:rPr lang="en-CA" dirty="0"/>
              <a:t>Broccoli $2.50/lbs</a:t>
            </a:r>
          </a:p>
          <a:p>
            <a:pPr lvl="1"/>
            <a:r>
              <a:rPr lang="en-CA" dirty="0"/>
              <a:t>Speed: km/h, m/s, km/s….</a:t>
            </a:r>
          </a:p>
          <a:p>
            <a:pPr lvl="2"/>
            <a:r>
              <a:rPr lang="en-CA" dirty="0">
                <a:hlinkClick r:id="rId3" action="ppaction://hlinksldjump"/>
              </a:rPr>
              <a:t>Fastest man on earth</a:t>
            </a:r>
            <a:r>
              <a:rPr lang="en-CA" dirty="0"/>
              <a:t>  10.44m/s</a:t>
            </a:r>
          </a:p>
          <a:p>
            <a:pPr lvl="2"/>
            <a:r>
              <a:rPr lang="en-CA" dirty="0">
                <a:hlinkClick r:id="rId3" action="ppaction://hlinksldjump"/>
              </a:rPr>
              <a:t>Fastest car in the world</a:t>
            </a:r>
            <a:r>
              <a:rPr lang="en-CA" dirty="0"/>
              <a:t> 407km/hr</a:t>
            </a:r>
          </a:p>
          <a:p>
            <a:pPr lvl="2"/>
            <a:r>
              <a:rPr lang="en-CA" dirty="0"/>
              <a:t>Speed of light 300,000km/s</a:t>
            </a:r>
          </a:p>
          <a:p>
            <a:pPr lvl="1"/>
            <a:r>
              <a:rPr lang="en-CA" sz="2000" dirty="0"/>
              <a:t>Wages: </a:t>
            </a:r>
          </a:p>
          <a:p>
            <a:pPr lvl="2"/>
            <a:r>
              <a:rPr lang="en-CA" sz="1700" dirty="0"/>
              <a:t>McDonalds ($15/h), </a:t>
            </a:r>
          </a:p>
          <a:p>
            <a:pPr lvl="2"/>
            <a:r>
              <a:rPr lang="en-CA" sz="1700" dirty="0"/>
              <a:t>Acct ($120,000/</a:t>
            </a:r>
            <a:r>
              <a:rPr lang="en-CA" sz="1700" dirty="0" err="1"/>
              <a:t>yr</a:t>
            </a:r>
            <a:r>
              <a:rPr lang="en-CA" sz="1700" dirty="0"/>
              <a:t>), </a:t>
            </a:r>
          </a:p>
          <a:p>
            <a:pPr lvl="2"/>
            <a:r>
              <a:rPr lang="en-CA" sz="1700" dirty="0"/>
              <a:t>Roofer ($1,500/job)</a:t>
            </a:r>
          </a:p>
          <a:p>
            <a:pPr lvl="1"/>
            <a:r>
              <a:rPr lang="en-CA" dirty="0"/>
              <a:t>Fuel efficiencies:  </a:t>
            </a:r>
          </a:p>
          <a:p>
            <a:pPr lvl="2"/>
            <a:r>
              <a:rPr lang="en-CA" dirty="0"/>
              <a:t>Prius (4.1L/100km), </a:t>
            </a:r>
          </a:p>
          <a:p>
            <a:pPr marL="1005840" lvl="3" indent="0">
              <a:buNone/>
            </a:pPr>
            <a:r>
              <a:rPr lang="en-CA" dirty="0"/>
              <a:t>BMW XI (29mpg)</a:t>
            </a:r>
          </a:p>
          <a:p>
            <a:endParaRPr lang="en-CA" sz="2100" dirty="0"/>
          </a:p>
          <a:p>
            <a:endParaRPr lang="en-CA" sz="2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817142-59A0-4F45-93F9-A2F00B36ED20}"/>
              </a:ext>
            </a:extLst>
          </p:cNvPr>
          <p:cNvSpPr txBox="1"/>
          <p:nvPr/>
        </p:nvSpPr>
        <p:spPr>
          <a:xfrm>
            <a:off x="3563888" y="2276872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Dollars ($) vs weight (kg)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C13520-515D-448A-A826-E80E5E38799C}"/>
              </a:ext>
            </a:extLst>
          </p:cNvPr>
          <p:cNvSpPr txBox="1"/>
          <p:nvPr/>
        </p:nvSpPr>
        <p:spPr>
          <a:xfrm>
            <a:off x="3563888" y="2564904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Dollars ($) vs weight (lbs)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98DDE5-9C86-42EF-9E00-88661E33CC38}"/>
              </a:ext>
            </a:extLst>
          </p:cNvPr>
          <p:cNvSpPr txBox="1"/>
          <p:nvPr/>
        </p:nvSpPr>
        <p:spPr>
          <a:xfrm>
            <a:off x="4572000" y="3244334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Distance (m) vs Time (s)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61D8-B691-472A-AC8A-B80AB2D50E1F}"/>
              </a:ext>
            </a:extLst>
          </p:cNvPr>
          <p:cNvSpPr txBox="1"/>
          <p:nvPr/>
        </p:nvSpPr>
        <p:spPr>
          <a:xfrm>
            <a:off x="4762872" y="3563724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Distance (km) vs Time (hr)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035A0C-0717-4321-9FB2-574CB563D77B}"/>
              </a:ext>
            </a:extLst>
          </p:cNvPr>
          <p:cNvSpPr txBox="1"/>
          <p:nvPr/>
        </p:nvSpPr>
        <p:spPr>
          <a:xfrm>
            <a:off x="4762872" y="3861048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Distance (km) vs Time (s)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5EA77F-F168-418F-9CA4-18AAF3265D15}"/>
              </a:ext>
            </a:extLst>
          </p:cNvPr>
          <p:cNvSpPr txBox="1"/>
          <p:nvPr/>
        </p:nvSpPr>
        <p:spPr>
          <a:xfrm>
            <a:off x="3203848" y="4508843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Dollars ($) vs Time (h)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2CEB8E-DAA9-41F4-9D37-316835749CDD}"/>
              </a:ext>
            </a:extLst>
          </p:cNvPr>
          <p:cNvSpPr txBox="1"/>
          <p:nvPr/>
        </p:nvSpPr>
        <p:spPr>
          <a:xfrm>
            <a:off x="3203848" y="4787860"/>
            <a:ext cx="304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Dollars ($) vs Time (years)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9400E3-DC17-43FE-8C2C-13D5BC2EDE2E}"/>
              </a:ext>
            </a:extLst>
          </p:cNvPr>
          <p:cNvSpPr txBox="1"/>
          <p:nvPr/>
        </p:nvSpPr>
        <p:spPr>
          <a:xfrm>
            <a:off x="3203848" y="50758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Dollars ($) vs Number of jobs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F05BF1-8AAA-4402-9FC9-D103637E4DA5}"/>
              </a:ext>
            </a:extLst>
          </p:cNvPr>
          <p:cNvSpPr txBox="1"/>
          <p:nvPr/>
        </p:nvSpPr>
        <p:spPr>
          <a:xfrm>
            <a:off x="3275856" y="573325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Amount of Gas(L) vs Distance (100km)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B716E9-44E4-4449-BBAF-56AF335C486B}"/>
              </a:ext>
            </a:extLst>
          </p:cNvPr>
          <p:cNvSpPr txBox="1"/>
          <p:nvPr/>
        </p:nvSpPr>
        <p:spPr>
          <a:xfrm>
            <a:off x="3275856" y="602128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Distance (miles) vs Gas Volume (Gallons)</a:t>
            </a:r>
          </a:p>
        </p:txBody>
      </p:sp>
    </p:spTree>
    <p:extLst>
      <p:ext uri="{BB962C8B-B14F-4D97-AF65-F5344CB8AC3E}">
        <p14:creationId xmlns:p14="http://schemas.microsoft.com/office/powerpoint/2010/main" val="194120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EBB6C-8540-4224-AD32-42338789A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Comparing Prices (Unit Rates):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24B9-8834-4CAB-BDD3-99A6D61593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8449" y="724185"/>
            <a:ext cx="8475712" cy="1493627"/>
          </a:xfrm>
        </p:spPr>
        <p:txBody>
          <a:bodyPr>
            <a:normAutofit/>
          </a:bodyPr>
          <a:lstStyle/>
          <a:p>
            <a:r>
              <a:rPr lang="en-CA" sz="2100" dirty="0"/>
              <a:t>In the real world, unit rates are used to compare which prices are a better deal</a:t>
            </a:r>
          </a:p>
          <a:p>
            <a:r>
              <a:rPr lang="en-CA" sz="2100" dirty="0"/>
              <a:t>In general, the less something costs per unit, the cheaper (better) it is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BEA593-AD2D-4C67-9DEE-731DA50803FA}"/>
              </a:ext>
            </a:extLst>
          </p:cNvPr>
          <p:cNvSpPr txBox="1">
            <a:spLocks/>
          </p:cNvSpPr>
          <p:nvPr/>
        </p:nvSpPr>
        <p:spPr>
          <a:xfrm>
            <a:off x="174477" y="2434878"/>
            <a:ext cx="8429684" cy="656927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dirty="0" err="1"/>
              <a:t>ie</a:t>
            </a:r>
            <a:r>
              <a:rPr lang="en-CA" sz="2000" dirty="0"/>
              <a:t>: The following are milk prices at Costco, Safeway, and Superstore.  Which one is the best buy?</a:t>
            </a:r>
          </a:p>
        </p:txBody>
      </p:sp>
      <p:pic>
        <p:nvPicPr>
          <p:cNvPr id="5" name="Picture 4" descr="dairyland_milk-720763.jpg">
            <a:extLst>
              <a:ext uri="{FF2B5EF4-FFF2-40B4-BE49-F238E27FC236}">
                <a16:creationId xmlns:a16="http://schemas.microsoft.com/office/drawing/2014/main" id="{B58BE2FA-E0EE-4E0F-A352-1BA640A0EED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490" y="3156928"/>
            <a:ext cx="1630215" cy="2000264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A0CD7D8-7726-494A-8827-5B60A5075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7" y="3156928"/>
            <a:ext cx="843777" cy="1929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19B0B3E8-0ED4-499E-BC54-09D31C8FD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3284985"/>
            <a:ext cx="955053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2FBB781-F3CC-4824-8193-6B3F248B5E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151273"/>
              </p:ext>
            </p:extLst>
          </p:nvPr>
        </p:nvGraphicFramePr>
        <p:xfrm>
          <a:off x="1403649" y="3284985"/>
          <a:ext cx="1368152" cy="368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177480" progId="Equation.DSMT4">
                  <p:embed/>
                </p:oleObj>
              </mc:Choice>
              <mc:Fallback>
                <p:oleObj name="Equation" r:id="rId6" imgW="6602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2FBB781-F3CC-4824-8193-6B3F248B5E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03649" y="3284985"/>
                        <a:ext cx="1368152" cy="368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D807DF5-7C29-4735-B017-9BEA632A2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44375"/>
              </p:ext>
            </p:extLst>
          </p:nvPr>
        </p:nvGraphicFramePr>
        <p:xfrm>
          <a:off x="4153023" y="3308871"/>
          <a:ext cx="1279434" cy="34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177480" progId="Equation.DSMT4">
                  <p:embed/>
                </p:oleObj>
              </mc:Choice>
              <mc:Fallback>
                <p:oleObj name="Equation" r:id="rId8" imgW="6602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D807DF5-7C29-4735-B017-9BEA632A23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3023" y="3308871"/>
                        <a:ext cx="1279434" cy="344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2F8E5E1-BE25-45A4-9936-9B0BD7E96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005324"/>
              </p:ext>
            </p:extLst>
          </p:nvPr>
        </p:nvGraphicFramePr>
        <p:xfrm>
          <a:off x="6967213" y="3261370"/>
          <a:ext cx="1957297" cy="396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177480" progId="Equation.DSMT4">
                  <p:embed/>
                </p:oleObj>
              </mc:Choice>
              <mc:Fallback>
                <p:oleObj name="Equation" r:id="rId10" imgW="876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2F8E5E1-BE25-45A4-9936-9B0BD7E96A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67213" y="3261370"/>
                        <a:ext cx="1957297" cy="396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62429A9-007F-4BB6-8A27-5AC56265C76E}"/>
              </a:ext>
            </a:extLst>
          </p:cNvPr>
          <p:cNvSpPr txBox="1">
            <a:spLocks/>
          </p:cNvSpPr>
          <p:nvPr/>
        </p:nvSpPr>
        <p:spPr>
          <a:xfrm>
            <a:off x="128448" y="5303960"/>
            <a:ext cx="8764031" cy="141240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Find the unit rate by calculating the cost per ONE Litre, divide both numerator &amp; denominator by the number in the denominator</a:t>
            </a:r>
          </a:p>
          <a:p>
            <a:r>
              <a:rPr lang="en-CA" sz="2100" dirty="0"/>
              <a:t>Every unit rate is now a dollar value over ONE litre, which is an unit rate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6FEB9FC-5D1A-4D63-9907-601E662968B0}"/>
              </a:ext>
            </a:extLst>
          </p:cNvPr>
          <p:cNvSpPr txBox="1">
            <a:spLocks/>
          </p:cNvSpPr>
          <p:nvPr/>
        </p:nvSpPr>
        <p:spPr>
          <a:xfrm>
            <a:off x="1512174" y="4034970"/>
            <a:ext cx="1521974" cy="54291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Unit Price: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B41F0C8-B271-4C2B-900D-01BB82176E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373227"/>
              </p:ext>
            </p:extLst>
          </p:nvPr>
        </p:nvGraphicFramePr>
        <p:xfrm>
          <a:off x="1623274" y="4306428"/>
          <a:ext cx="1107026" cy="336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177480" progId="Equation.DSMT4">
                  <p:embed/>
                </p:oleObj>
              </mc:Choice>
              <mc:Fallback>
                <p:oleObj name="Equation" r:id="rId12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B41F0C8-B271-4C2B-900D-01BB82176E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23274" y="4306428"/>
                        <a:ext cx="1107026" cy="3367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D51941C-E564-4DEA-8469-CBC1E09471C8}"/>
              </a:ext>
            </a:extLst>
          </p:cNvPr>
          <p:cNvSpPr txBox="1">
            <a:spLocks/>
          </p:cNvSpPr>
          <p:nvPr/>
        </p:nvSpPr>
        <p:spPr>
          <a:xfrm>
            <a:off x="4102008" y="4040856"/>
            <a:ext cx="1521974" cy="54291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Unit Price: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7F92F75-840D-4AFD-8D2A-3249092ADD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510305"/>
              </p:ext>
            </p:extLst>
          </p:nvPr>
        </p:nvGraphicFramePr>
        <p:xfrm>
          <a:off x="4137397" y="4311650"/>
          <a:ext cx="10826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177480" progId="Equation.DSMT4">
                  <p:embed/>
                </p:oleObj>
              </mc:Choice>
              <mc:Fallback>
                <p:oleObj name="Equation" r:id="rId14" imgW="5713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7F92F75-840D-4AFD-8D2A-3249092ADD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37397" y="4311650"/>
                        <a:ext cx="1082675" cy="33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63633E5-7ABC-4667-9F61-C51863DA8EB3}"/>
              </a:ext>
            </a:extLst>
          </p:cNvPr>
          <p:cNvSpPr txBox="1">
            <a:spLocks/>
          </p:cNvSpPr>
          <p:nvPr/>
        </p:nvSpPr>
        <p:spPr>
          <a:xfrm>
            <a:off x="6909172" y="4025835"/>
            <a:ext cx="1521974" cy="54291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Unit Price: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7F8B9A55-EEAA-4098-8240-232AD9F269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05534"/>
              </p:ext>
            </p:extLst>
          </p:nvPr>
        </p:nvGraphicFramePr>
        <p:xfrm>
          <a:off x="7020272" y="4297293"/>
          <a:ext cx="1107026" cy="336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7F8B9A55-EEAA-4098-8240-232AD9F269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20272" y="4297293"/>
                        <a:ext cx="1107026" cy="3367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B85A73A7-AFEE-44FD-9B10-007A0F72C8BD}"/>
              </a:ext>
            </a:extLst>
          </p:cNvPr>
          <p:cNvSpPr txBox="1">
            <a:spLocks/>
          </p:cNvSpPr>
          <p:nvPr/>
        </p:nvSpPr>
        <p:spPr>
          <a:xfrm>
            <a:off x="1475945" y="4831442"/>
            <a:ext cx="1521974" cy="54291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Cheapest!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Best Price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8797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1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A3590-80CF-4999-BB92-E5E061F48E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100" dirty="0"/>
              <a:t>Q1: Compare the prices and indicate which one is the best buy: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C474B0-51D2-4B78-83EE-D0EDF352F367}"/>
              </a:ext>
            </a:extLst>
          </p:cNvPr>
          <p:cNvSpPr txBox="1">
            <a:spLocks/>
          </p:cNvSpPr>
          <p:nvPr/>
        </p:nvSpPr>
        <p:spPr>
          <a:xfrm>
            <a:off x="107504" y="3789040"/>
            <a:ext cx="8568952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Q2: Donuts are sold at $8.99 per dozen  or $5.75 for 5.  What is the unit rate for each deal and which is a better buy?  How much would you save per donut with the better deal?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B36F05-ECD0-4DF5-B395-33DC29C2413B}"/>
              </a:ext>
            </a:extLst>
          </p:cNvPr>
          <p:cNvSpPr txBox="1">
            <a:spLocks/>
          </p:cNvSpPr>
          <p:nvPr/>
        </p:nvSpPr>
        <p:spPr>
          <a:xfrm>
            <a:off x="300042" y="537932"/>
            <a:ext cx="1521974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T$T pork: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BAA96BF-01A2-4B00-BE7C-52DB72FF9F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885813"/>
              </p:ext>
            </p:extLst>
          </p:nvPr>
        </p:nvGraphicFramePr>
        <p:xfrm>
          <a:off x="251520" y="908720"/>
          <a:ext cx="15875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177480" progId="Equation.DSMT4">
                  <p:embed/>
                </p:oleObj>
              </mc:Choice>
              <mc:Fallback>
                <p:oleObj name="Equation" r:id="rId3" imgW="8380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BAA96BF-01A2-4B00-BE7C-52DB72FF9F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908720"/>
                        <a:ext cx="15875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CB05469-9747-42AC-A7ED-F4DE66831AD9}"/>
              </a:ext>
            </a:extLst>
          </p:cNvPr>
          <p:cNvSpPr txBox="1">
            <a:spLocks/>
          </p:cNvSpPr>
          <p:nvPr/>
        </p:nvSpPr>
        <p:spPr>
          <a:xfrm>
            <a:off x="3471914" y="537932"/>
            <a:ext cx="1521974" cy="54291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Costco pork: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882BB55-CF6F-4F1C-8A2E-A2A4B11944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613664"/>
              </p:ext>
            </p:extLst>
          </p:nvPr>
        </p:nvGraphicFramePr>
        <p:xfrm>
          <a:off x="3110070" y="874118"/>
          <a:ext cx="21637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177480" progId="Equation.DSMT4">
                  <p:embed/>
                </p:oleObj>
              </mc:Choice>
              <mc:Fallback>
                <p:oleObj name="Equation" r:id="rId5" imgW="114300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882BB55-CF6F-4F1C-8A2E-A2A4B11944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10070" y="874118"/>
                        <a:ext cx="2163763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0FA81AE-2357-4144-8B30-A44A5DA36C23}"/>
              </a:ext>
            </a:extLst>
          </p:cNvPr>
          <p:cNvSpPr txBox="1">
            <a:spLocks/>
          </p:cNvSpPr>
          <p:nvPr/>
        </p:nvSpPr>
        <p:spPr>
          <a:xfrm>
            <a:off x="6084168" y="537527"/>
            <a:ext cx="2784826" cy="5429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Buy Low Foods pork: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445DFEC-7B6E-47E1-B927-7F89A3E417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917534"/>
              </p:ext>
            </p:extLst>
          </p:nvPr>
        </p:nvGraphicFramePr>
        <p:xfrm>
          <a:off x="6604000" y="873125"/>
          <a:ext cx="17541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177480" progId="Equation.DSMT4">
                  <p:embed/>
                </p:oleObj>
              </mc:Choice>
              <mc:Fallback>
                <p:oleObj name="Equation" r:id="rId7" imgW="9270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445DFEC-7B6E-47E1-B927-7F89A3E417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04000" y="873125"/>
                        <a:ext cx="1754188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F3C1874-6389-46B3-A6BE-A5A19CA1DFB8}"/>
              </a:ext>
            </a:extLst>
          </p:cNvPr>
          <p:cNvSpPr txBox="1">
            <a:spLocks/>
          </p:cNvSpPr>
          <p:nvPr/>
        </p:nvSpPr>
        <p:spPr>
          <a:xfrm>
            <a:off x="107504" y="1340768"/>
            <a:ext cx="27363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Divide both numerator and Denominator by 1.5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DF49097-B355-47A8-9D89-B43BBBF83C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150307"/>
              </p:ext>
            </p:extLst>
          </p:nvPr>
        </p:nvGraphicFramePr>
        <p:xfrm>
          <a:off x="323528" y="2420888"/>
          <a:ext cx="1728192" cy="62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79280" imgH="393480" progId="Equation.DSMT4">
                  <p:embed/>
                </p:oleObj>
              </mc:Choice>
              <mc:Fallback>
                <p:oleObj name="Equation" r:id="rId9" imgW="107928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DF49097-B355-47A8-9D89-B43BBBF83C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528" y="2420888"/>
                        <a:ext cx="1728192" cy="62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DA902B5-B087-4CE2-B79F-88113DD412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011325"/>
              </p:ext>
            </p:extLst>
          </p:nvPr>
        </p:nvGraphicFramePr>
        <p:xfrm>
          <a:off x="1187624" y="2306378"/>
          <a:ext cx="864096" cy="834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080" imgH="393480" progId="Equation.DSMT4">
                  <p:embed/>
                </p:oleObj>
              </mc:Choice>
              <mc:Fallback>
                <p:oleObj name="Equation" r:id="rId11" imgW="40608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DA902B5-B087-4CE2-B79F-88113DD412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87624" y="2306378"/>
                        <a:ext cx="864096" cy="83459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2F634D5-F1C2-4D66-AA8D-1A71EC972377}"/>
              </a:ext>
            </a:extLst>
          </p:cNvPr>
          <p:cNvSpPr txBox="1">
            <a:spLocks/>
          </p:cNvSpPr>
          <p:nvPr/>
        </p:nvSpPr>
        <p:spPr>
          <a:xfrm>
            <a:off x="2987824" y="1340768"/>
            <a:ext cx="27363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Divide top and &amp; bottom by 10.142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01FF980-3EF0-46CE-9C56-446C5CB9D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1257"/>
              </p:ext>
            </p:extLst>
          </p:nvPr>
        </p:nvGraphicFramePr>
        <p:xfrm>
          <a:off x="2771800" y="2348880"/>
          <a:ext cx="282733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65080" imgH="393480" progId="Equation.DSMT4">
                  <p:embed/>
                </p:oleObj>
              </mc:Choice>
              <mc:Fallback>
                <p:oleObj name="Equation" r:id="rId13" imgW="1765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01FF980-3EF0-46CE-9C56-446C5CB9D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71800" y="2348880"/>
                        <a:ext cx="2827337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465CE7E-E2FD-4D51-B889-9D997D367AC8}"/>
              </a:ext>
            </a:extLst>
          </p:cNvPr>
          <p:cNvSpPr/>
          <p:nvPr/>
        </p:nvSpPr>
        <p:spPr>
          <a:xfrm>
            <a:off x="3995936" y="2204864"/>
            <a:ext cx="172819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885835F-0837-4EBB-B7F3-619C8B8E6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315049"/>
              </p:ext>
            </p:extLst>
          </p:nvPr>
        </p:nvGraphicFramePr>
        <p:xfrm>
          <a:off x="3995936" y="2132856"/>
          <a:ext cx="1296144" cy="1055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393480" progId="Equation.DSMT4">
                  <p:embed/>
                </p:oleObj>
              </mc:Choice>
              <mc:Fallback>
                <p:oleObj name="Equation" r:id="rId15" imgW="4824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885835F-0837-4EBB-B7F3-619C8B8E6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995936" y="2132856"/>
                        <a:ext cx="1296144" cy="10553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1C6C45A-EC61-44BF-BFF4-FDE4F84F41ED}"/>
              </a:ext>
            </a:extLst>
          </p:cNvPr>
          <p:cNvSpPr txBox="1">
            <a:spLocks/>
          </p:cNvSpPr>
          <p:nvPr/>
        </p:nvSpPr>
        <p:spPr>
          <a:xfrm>
            <a:off x="6156176" y="1340768"/>
            <a:ext cx="27363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Divide top and &amp; bottom by 3.2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2174B1A-C92A-44AD-B322-54139F77C1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876849"/>
              </p:ext>
            </p:extLst>
          </p:nvPr>
        </p:nvGraphicFramePr>
        <p:xfrm>
          <a:off x="6219825" y="2247900"/>
          <a:ext cx="18907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80800" imgH="393480" progId="Equation.DSMT4">
                  <p:embed/>
                </p:oleObj>
              </mc:Choice>
              <mc:Fallback>
                <p:oleObj name="Equation" r:id="rId17" imgW="118080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2174B1A-C92A-44AD-B322-54139F77C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19825" y="2247900"/>
                        <a:ext cx="1890713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4CC64B8-3F23-4F8C-9D9A-7104C2FBE8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79932"/>
              </p:ext>
            </p:extLst>
          </p:nvPr>
        </p:nvGraphicFramePr>
        <p:xfrm>
          <a:off x="7092280" y="2060848"/>
          <a:ext cx="1080120" cy="104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6080" imgH="393480" progId="Equation.DSMT4">
                  <p:embed/>
                </p:oleObj>
              </mc:Choice>
              <mc:Fallback>
                <p:oleObj name="Equation" r:id="rId19" imgW="40608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4CC64B8-3F23-4F8C-9D9A-7104C2FBE8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092280" y="2060848"/>
                        <a:ext cx="1080120" cy="1043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48A79CF-F15B-4845-86F3-33020758AD4B}"/>
              </a:ext>
            </a:extLst>
          </p:cNvPr>
          <p:cNvSpPr txBox="1">
            <a:spLocks/>
          </p:cNvSpPr>
          <p:nvPr/>
        </p:nvSpPr>
        <p:spPr>
          <a:xfrm>
            <a:off x="251520" y="3212976"/>
            <a:ext cx="81369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The Costco price is the lowest (best deal), however, you would need  to purchase in bulk 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9697B08-D2D4-42B2-A549-F9E402767257}"/>
              </a:ext>
            </a:extLst>
          </p:cNvPr>
          <p:cNvSpPr txBox="1">
            <a:spLocks/>
          </p:cNvSpPr>
          <p:nvPr/>
        </p:nvSpPr>
        <p:spPr>
          <a:xfrm>
            <a:off x="827584" y="4797152"/>
            <a:ext cx="1512168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First Deal 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7925D2A-DDED-425C-8129-5D0F161AB0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70515"/>
              </p:ext>
            </p:extLst>
          </p:nvPr>
        </p:nvGraphicFramePr>
        <p:xfrm>
          <a:off x="251520" y="5229200"/>
          <a:ext cx="124142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74360" imgH="393480" progId="Equation.DSMT4">
                  <p:embed/>
                </p:oleObj>
              </mc:Choice>
              <mc:Fallback>
                <p:oleObj name="Equation" r:id="rId21" imgW="77436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7925D2A-DDED-425C-8129-5D0F161AB0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51520" y="5229200"/>
                        <a:ext cx="1241425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534B7109-6CCA-45E3-A278-5EBE37CFDE87}"/>
              </a:ext>
            </a:extLst>
          </p:cNvPr>
          <p:cNvSpPr txBox="1">
            <a:spLocks/>
          </p:cNvSpPr>
          <p:nvPr/>
        </p:nvSpPr>
        <p:spPr>
          <a:xfrm>
            <a:off x="179512" y="5969698"/>
            <a:ext cx="27363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Divide top and &amp; bottom by 12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BC25EF0-B3E4-4F3A-ADDD-A4D9606E1C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010148"/>
              </p:ext>
            </p:extLst>
          </p:nvPr>
        </p:nvGraphicFramePr>
        <p:xfrm>
          <a:off x="1513681" y="5229200"/>
          <a:ext cx="754063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800" imgH="393480" progId="Equation.DSMT4">
                  <p:embed/>
                </p:oleObj>
              </mc:Choice>
              <mc:Fallback>
                <p:oleObj name="Equation" r:id="rId23" imgW="46980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BC25EF0-B3E4-4F3A-ADDD-A4D9606E1C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13681" y="5229200"/>
                        <a:ext cx="754063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B75357-C3C3-4CC0-8BCA-048A58A7A7DC}"/>
              </a:ext>
            </a:extLst>
          </p:cNvPr>
          <p:cNvSpPr txBox="1">
            <a:spLocks/>
          </p:cNvSpPr>
          <p:nvPr/>
        </p:nvSpPr>
        <p:spPr>
          <a:xfrm>
            <a:off x="2843808" y="4821358"/>
            <a:ext cx="2088232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Second Deal 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1F2B874-7053-4B7A-A1F7-B00C5A6263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096173"/>
              </p:ext>
            </p:extLst>
          </p:nvPr>
        </p:nvGraphicFramePr>
        <p:xfrm>
          <a:off x="2606675" y="5253038"/>
          <a:ext cx="113982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11000" imgH="393480" progId="Equation.DSMT4">
                  <p:embed/>
                </p:oleObj>
              </mc:Choice>
              <mc:Fallback>
                <p:oleObj name="Equation" r:id="rId25" imgW="71100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1F2B874-7053-4B7A-A1F7-B00C5A6263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606675" y="5253038"/>
                        <a:ext cx="1139825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D7F7892-E885-43C1-BB51-1736CFDC2F23}"/>
              </a:ext>
            </a:extLst>
          </p:cNvPr>
          <p:cNvSpPr txBox="1">
            <a:spLocks/>
          </p:cNvSpPr>
          <p:nvPr/>
        </p:nvSpPr>
        <p:spPr>
          <a:xfrm>
            <a:off x="2483768" y="5993904"/>
            <a:ext cx="2736304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Divide top and &amp; bottom by 5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F5761B24-6C51-4E50-A852-D96ED29134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484331"/>
              </p:ext>
            </p:extLst>
          </p:nvPr>
        </p:nvGraphicFramePr>
        <p:xfrm>
          <a:off x="3817937" y="5253406"/>
          <a:ext cx="754063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800" imgH="393480" progId="Equation.DSMT4">
                  <p:embed/>
                </p:oleObj>
              </mc:Choice>
              <mc:Fallback>
                <p:oleObj name="Equation" r:id="rId27" imgW="46980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F5761B24-6C51-4E50-A852-D96ED29134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817937" y="5253406"/>
                        <a:ext cx="754063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852812D-C82E-48CD-B683-8958C03835EE}"/>
              </a:ext>
            </a:extLst>
          </p:cNvPr>
          <p:cNvSpPr txBox="1">
            <a:spLocks/>
          </p:cNvSpPr>
          <p:nvPr/>
        </p:nvSpPr>
        <p:spPr>
          <a:xfrm>
            <a:off x="5364088" y="5157192"/>
            <a:ext cx="2952328" cy="15121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900" dirty="0">
                <a:solidFill>
                  <a:srgbClr val="FF0000"/>
                </a:solidFill>
              </a:rPr>
              <a:t>You save $0.40 per donut if you purchase from the 1</a:t>
            </a:r>
            <a:r>
              <a:rPr lang="en-CA" sz="1900" baseline="30000" dirty="0">
                <a:solidFill>
                  <a:srgbClr val="FF0000"/>
                </a:solidFill>
              </a:rPr>
              <a:t>st</a:t>
            </a:r>
            <a:r>
              <a:rPr lang="en-CA" sz="1900" dirty="0">
                <a:solidFill>
                  <a:srgbClr val="FF0000"/>
                </a:solidFill>
              </a:rPr>
              <a:t> deal</a:t>
            </a:r>
            <a:endParaRPr kumimoji="0" lang="en-CA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6083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" grpId="0" animBg="1"/>
      <p:bldP spid="20" grpId="0"/>
      <p:bldP spid="23" grpId="0"/>
      <p:bldP spid="24" grpId="0"/>
      <p:bldP spid="27" grpId="0"/>
      <p:bldP spid="29" grpId="0"/>
      <p:bldP spid="31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0F1D6-D7CA-4AAD-8F7E-AB1E36A6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Converting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644AA-E340-4237-83ED-57923A38FC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692696"/>
            <a:ext cx="8640960" cy="2066354"/>
          </a:xfrm>
        </p:spPr>
        <p:txBody>
          <a:bodyPr>
            <a:normAutofit/>
          </a:bodyPr>
          <a:lstStyle/>
          <a:p>
            <a:r>
              <a:rPr lang="en-CA" sz="2200" dirty="0"/>
              <a:t>Sometimes it can be difficult to compare prices and rates if they are in different units: </a:t>
            </a:r>
          </a:p>
          <a:p>
            <a:r>
              <a:rPr lang="en-CA" sz="2200" dirty="0" err="1"/>
              <a:t>ie</a:t>
            </a:r>
            <a:r>
              <a:rPr lang="en-CA" sz="2200" dirty="0"/>
              <a:t>: $3.99/lbs vs $8.11/kg  (different units of weight)</a:t>
            </a:r>
          </a:p>
          <a:p>
            <a:r>
              <a:rPr lang="en-CA" sz="2200" dirty="0"/>
              <a:t>13 Litres/ 100km vs 25mpg (miles per gallon)</a:t>
            </a:r>
          </a:p>
          <a:p>
            <a:r>
              <a:rPr lang="en-CA" sz="2200" dirty="0"/>
              <a:t>Here are some unit conversions that are useful: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08FEE1B-08E8-49F0-8E47-F4DD0A59E0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3568" y="2759050"/>
          <a:ext cx="2028939" cy="381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203040" progId="Equation.DSMT4">
                  <p:embed/>
                </p:oleObj>
              </mc:Choice>
              <mc:Fallback>
                <p:oleObj name="Equation" r:id="rId3" imgW="10792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08FEE1B-08E8-49F0-8E47-F4DD0A59E0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2759050"/>
                        <a:ext cx="2028939" cy="381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0B6EEE3-E714-45C5-ADF7-9A973BC4AD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896" y="2751305"/>
          <a:ext cx="2196491" cy="334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177480" progId="Equation.DSMT4">
                  <p:embed/>
                </p:oleObj>
              </mc:Choice>
              <mc:Fallback>
                <p:oleObj name="Equation" r:id="rId5" imgW="11682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0B6EEE3-E714-45C5-ADF7-9A973BC4AD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35896" y="2751305"/>
                        <a:ext cx="2196491" cy="334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96E937-2150-497B-A5BA-22E4A3C4D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811084"/>
              </p:ext>
            </p:extLst>
          </p:nvPr>
        </p:nvGraphicFramePr>
        <p:xfrm>
          <a:off x="251520" y="3220677"/>
          <a:ext cx="2647007" cy="68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25400" imgH="419040" progId="Equation.DSMT4">
                  <p:embed/>
                </p:oleObj>
              </mc:Choice>
              <mc:Fallback>
                <p:oleObj name="Equation" r:id="rId7" imgW="162540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496E937-2150-497B-A5BA-22E4A3C4D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1520" y="3220677"/>
                        <a:ext cx="2647007" cy="6837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CE66B00-9595-48AD-AD0C-ABE1171CF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385415"/>
              </p:ext>
            </p:extLst>
          </p:nvPr>
        </p:nvGraphicFramePr>
        <p:xfrm>
          <a:off x="3196904" y="3223046"/>
          <a:ext cx="2750191" cy="64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88760" imgH="393480" progId="Equation.DSMT4">
                  <p:embed/>
                </p:oleObj>
              </mc:Choice>
              <mc:Fallback>
                <p:oleObj name="Equation" r:id="rId9" imgW="16887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CE66B00-9595-48AD-AD0C-ABE1171CFA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96904" y="3223046"/>
                        <a:ext cx="2750191" cy="642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8F8F28D-35DC-4D2C-BE5C-446FDD013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8224" y="2751305"/>
          <a:ext cx="20780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04840" imgH="177480" progId="Equation.DSMT4">
                  <p:embed/>
                </p:oleObj>
              </mc:Choice>
              <mc:Fallback>
                <p:oleObj name="Equation" r:id="rId11" imgW="11048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8F8F28D-35DC-4D2C-BE5C-446FDD0137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88224" y="2751305"/>
                        <a:ext cx="2078037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>
            <a:extLst>
              <a:ext uri="{FF2B5EF4-FFF2-40B4-BE49-F238E27FC236}">
                <a16:creationId xmlns:a16="http://schemas.microsoft.com/office/drawing/2014/main" id="{96297699-6CC1-42B8-9F3C-06189DBD0270}"/>
              </a:ext>
            </a:extLst>
          </p:cNvPr>
          <p:cNvSpPr/>
          <p:nvPr/>
        </p:nvSpPr>
        <p:spPr>
          <a:xfrm>
            <a:off x="5796136" y="3191694"/>
            <a:ext cx="360040" cy="741362"/>
          </a:xfrm>
          <a:prstGeom prst="rightBrace">
            <a:avLst>
              <a:gd name="adj1" fmla="val 39216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7284A30D-2EFA-465F-8EF4-8A3751638663}"/>
              </a:ext>
            </a:extLst>
          </p:cNvPr>
          <p:cNvSpPr txBox="1">
            <a:spLocks/>
          </p:cNvSpPr>
          <p:nvPr/>
        </p:nvSpPr>
        <p:spPr>
          <a:xfrm>
            <a:off x="6165620" y="3327235"/>
            <a:ext cx="1934772" cy="6659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These fractions are equal to 1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DBFD6652-1AC8-426F-BE1B-AC0A21FE09C6}"/>
              </a:ext>
            </a:extLst>
          </p:cNvPr>
          <p:cNvSpPr txBox="1">
            <a:spLocks/>
          </p:cNvSpPr>
          <p:nvPr/>
        </p:nvSpPr>
        <p:spPr>
          <a:xfrm>
            <a:off x="107504" y="4073172"/>
            <a:ext cx="8640960" cy="74136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Use the units to decide which fraction to use to so that you know which units to cancel out and which to keep</a:t>
            </a:r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FD9315B8-0F68-452B-B92A-010742189F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520" y="4838261"/>
          <a:ext cx="95567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960" imgH="393480" progId="Equation.DSMT4">
                  <p:embed/>
                </p:oleObj>
              </mc:Choice>
              <mc:Fallback>
                <p:oleObj name="Equation" r:id="rId13" imgW="507960" imgH="393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FD9315B8-0F68-452B-B92A-010742189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1520" y="4838261"/>
                        <a:ext cx="955675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A666EFA8-DF7F-4E28-9926-58BEDCF7B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7195" y="4864986"/>
          <a:ext cx="162242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80" imgH="419040" progId="Equation.DSMT4">
                  <p:embed/>
                </p:oleObj>
              </mc:Choice>
              <mc:Fallback>
                <p:oleObj name="Equation" r:id="rId15" imgW="863280" imgH="41904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A666EFA8-DF7F-4E28-9926-58BEDCF7B1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07195" y="4864986"/>
                        <a:ext cx="1622425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8318C619-335F-4F84-941B-41EEC131D3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179247"/>
              </p:ext>
            </p:extLst>
          </p:nvPr>
        </p:nvGraphicFramePr>
        <p:xfrm>
          <a:off x="2828925" y="4889500"/>
          <a:ext cx="1049338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720" imgH="393480" progId="Equation.DSMT4">
                  <p:embed/>
                </p:oleObj>
              </mc:Choice>
              <mc:Fallback>
                <p:oleObj name="Equation" r:id="rId17" imgW="55872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8318C619-335F-4F84-941B-41EEC131D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828925" y="4889500"/>
                        <a:ext cx="1049338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3547A72-B345-436C-A6AA-EB062758A750}"/>
              </a:ext>
            </a:extLst>
          </p:cNvPr>
          <p:cNvCxnSpPr/>
          <p:nvPr/>
        </p:nvCxnSpPr>
        <p:spPr>
          <a:xfrm flipV="1">
            <a:off x="395536" y="5301208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C582215-7623-43D9-A2B2-17B8A1A98859}"/>
              </a:ext>
            </a:extLst>
          </p:cNvPr>
          <p:cNvCxnSpPr/>
          <p:nvPr/>
        </p:nvCxnSpPr>
        <p:spPr>
          <a:xfrm flipV="1">
            <a:off x="2181420" y="4919290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E63CBF14-ABFA-40FA-BD81-C845EA9748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938" y="5826125"/>
          <a:ext cx="93186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5000" imgH="419040" progId="Equation.DSMT4">
                  <p:embed/>
                </p:oleObj>
              </mc:Choice>
              <mc:Fallback>
                <p:oleObj name="Equation" r:id="rId19" imgW="495000" imgH="4190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E63CBF14-ABFA-40FA-BD81-C845EA9748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61938" y="5826125"/>
                        <a:ext cx="931862" cy="788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DF4A0098-E6AD-45F1-A32A-E2AE42E5E1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0" y="5900738"/>
          <a:ext cx="162242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63280" imgH="393480" progId="Equation.DSMT4">
                  <p:embed/>
                </p:oleObj>
              </mc:Choice>
              <mc:Fallback>
                <p:oleObj name="Equation" r:id="rId21" imgW="863280" imgH="393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DF4A0098-E6AD-45F1-A32A-E2AE42E5E1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206500" y="5900738"/>
                        <a:ext cx="1622425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ADCC91BB-E1FC-4C28-978E-6F13BD7D27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899288"/>
              </p:ext>
            </p:extLst>
          </p:nvPr>
        </p:nvGraphicFramePr>
        <p:xfrm>
          <a:off x="2843808" y="5949280"/>
          <a:ext cx="1049338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720" imgH="393480" progId="Equation.DSMT4">
                  <p:embed/>
                </p:oleObj>
              </mc:Choice>
              <mc:Fallback>
                <p:oleObj name="Equation" r:id="rId23" imgW="558720" imgH="393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ADCC91BB-E1FC-4C28-978E-6F13BD7D27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843808" y="5949280"/>
                        <a:ext cx="1049338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C11C79E-5EED-4705-A179-707B13ABD7B4}"/>
              </a:ext>
            </a:extLst>
          </p:cNvPr>
          <p:cNvCxnSpPr/>
          <p:nvPr/>
        </p:nvCxnSpPr>
        <p:spPr>
          <a:xfrm flipV="1">
            <a:off x="395536" y="6313494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0340E8-0E10-41F9-A6AE-E486278B7135}"/>
              </a:ext>
            </a:extLst>
          </p:cNvPr>
          <p:cNvCxnSpPr/>
          <p:nvPr/>
        </p:nvCxnSpPr>
        <p:spPr>
          <a:xfrm flipV="1">
            <a:off x="1770102" y="6020644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FBC4C661-B5D9-43F7-ADD1-C137A9E4B016}"/>
              </a:ext>
            </a:extLst>
          </p:cNvPr>
          <p:cNvSpPr/>
          <p:nvPr/>
        </p:nvSpPr>
        <p:spPr>
          <a:xfrm>
            <a:off x="201688" y="4797152"/>
            <a:ext cx="8928992" cy="1926834"/>
          </a:xfrm>
          <a:prstGeom prst="rect">
            <a:avLst/>
          </a:prstGeom>
          <a:solidFill>
            <a:schemeClr val="bg1">
              <a:alpha val="9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FC5F669F-8E6E-4958-A24B-D5284277D7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121" y="4835533"/>
          <a:ext cx="105092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58720" imgH="393480" progId="Equation.DSMT4">
                  <p:embed/>
                </p:oleObj>
              </mc:Choice>
              <mc:Fallback>
                <p:oleObj name="Equation" r:id="rId25" imgW="558720" imgH="3934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FC5F669F-8E6E-4958-A24B-D5284277D7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02121" y="4835533"/>
                        <a:ext cx="1050925" cy="738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3CC2D85B-A790-49C8-9C01-DAAF96BB48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0963" y="4838700"/>
          <a:ext cx="1550987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25480" imgH="393480" progId="Equation.DSMT4">
                  <p:embed/>
                </p:oleObj>
              </mc:Choice>
              <mc:Fallback>
                <p:oleObj name="Equation" r:id="rId27" imgW="825480" imgH="3934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3CC2D85B-A790-49C8-9C01-DAAF96BB48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350963" y="4838700"/>
                        <a:ext cx="1550987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F03A149-E32F-4165-AE61-4EFE254A7206}"/>
              </a:ext>
            </a:extLst>
          </p:cNvPr>
          <p:cNvCxnSpPr/>
          <p:nvPr/>
        </p:nvCxnSpPr>
        <p:spPr>
          <a:xfrm flipV="1">
            <a:off x="739238" y="5349605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C254827-B0C1-4EC7-AE24-F84A55B8E878}"/>
              </a:ext>
            </a:extLst>
          </p:cNvPr>
          <p:cNvCxnSpPr/>
          <p:nvPr/>
        </p:nvCxnSpPr>
        <p:spPr>
          <a:xfrm flipV="1">
            <a:off x="2277391" y="4928546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B3BE7443-6C64-4177-8E84-41A361102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784826"/>
              </p:ext>
            </p:extLst>
          </p:nvPr>
        </p:nvGraphicFramePr>
        <p:xfrm>
          <a:off x="2843808" y="4869160"/>
          <a:ext cx="12414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60240" imgH="393480" progId="Equation.DSMT4">
                  <p:embed/>
                </p:oleObj>
              </mc:Choice>
              <mc:Fallback>
                <p:oleObj name="Equation" r:id="rId29" imgW="660240" imgH="3934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B3BE7443-6C64-4177-8E84-41A3611029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843808" y="4869160"/>
                        <a:ext cx="1241425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8FBB33C-EE85-4A57-A08C-6901CDFB01E9}"/>
              </a:ext>
            </a:extLst>
          </p:cNvPr>
          <p:cNvCxnSpPr/>
          <p:nvPr/>
        </p:nvCxnSpPr>
        <p:spPr>
          <a:xfrm flipV="1">
            <a:off x="711706" y="4928546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527B868-63C1-4E37-8FE8-B6190B8F14BE}"/>
              </a:ext>
            </a:extLst>
          </p:cNvPr>
          <p:cNvCxnSpPr/>
          <p:nvPr/>
        </p:nvCxnSpPr>
        <p:spPr>
          <a:xfrm flipV="1">
            <a:off x="3563888" y="5430549"/>
            <a:ext cx="359948" cy="1799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2C747B49-DFE2-4C96-87A1-B154FFA1C9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258188"/>
              </p:ext>
            </p:extLst>
          </p:nvPr>
        </p:nvGraphicFramePr>
        <p:xfrm>
          <a:off x="4118240" y="4847187"/>
          <a:ext cx="16954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01440" imgH="393480" progId="Equation.DSMT4">
                  <p:embed/>
                </p:oleObj>
              </mc:Choice>
              <mc:Fallback>
                <p:oleObj name="Equation" r:id="rId31" imgW="90144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2C747B49-DFE2-4C96-87A1-B154FFA1C9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118240" y="4847187"/>
                        <a:ext cx="169545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B9E9E753-A0A8-4706-B2C9-A4161AD7B6D8}"/>
              </a:ext>
            </a:extLst>
          </p:cNvPr>
          <p:cNvSpPr txBox="1">
            <a:spLocks/>
          </p:cNvSpPr>
          <p:nvPr/>
        </p:nvSpPr>
        <p:spPr>
          <a:xfrm>
            <a:off x="4272920" y="5650538"/>
            <a:ext cx="3228600" cy="67085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100" dirty="0">
                <a:solidFill>
                  <a:srgbClr val="FF0000"/>
                </a:solidFill>
              </a:rPr>
              <a:t>Divide both numerator and denominator by 20.921</a:t>
            </a:r>
            <a:endParaRPr kumimoji="0" lang="en-CA" sz="2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C92F2B88-E711-417E-840B-46744B5E6C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74670"/>
              </p:ext>
            </p:extLst>
          </p:nvPr>
        </p:nvGraphicFramePr>
        <p:xfrm>
          <a:off x="5831036" y="4830763"/>
          <a:ext cx="1765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39600" imgH="393480" progId="Equation.DSMT4">
                  <p:embed/>
                </p:oleObj>
              </mc:Choice>
              <mc:Fallback>
                <p:oleObj name="Equation" r:id="rId33" imgW="939600" imgH="3934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C92F2B88-E711-417E-840B-46744B5E6C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831036" y="4830763"/>
                        <a:ext cx="176530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7307853C-248D-4CBD-A007-B08A9BF510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027205"/>
              </p:ext>
            </p:extLst>
          </p:nvPr>
        </p:nvGraphicFramePr>
        <p:xfrm>
          <a:off x="7571786" y="5114863"/>
          <a:ext cx="1503760" cy="330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27000" imgH="203040" progId="Equation.DSMT4">
                  <p:embed/>
                </p:oleObj>
              </mc:Choice>
              <mc:Fallback>
                <p:oleObj name="Equation" r:id="rId35" imgW="927000" imgH="20304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7307853C-248D-4CBD-A007-B08A9BF510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571786" y="5114863"/>
                        <a:ext cx="1503760" cy="330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401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6" grpId="0"/>
      <p:bldP spid="37" grpId="0"/>
      <p:bldP spid="48" grpId="0" animBg="1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4D261-BD89-43FF-B023-7928191D5C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568952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100" dirty="0"/>
              <a:t>Q1:Lamb Chop at Costco cost $24.99 per kg.  How much is this in dollar per pound?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6E828A-B2F9-4A7B-A0AF-9D83F0178C0D}"/>
              </a:ext>
            </a:extLst>
          </p:cNvPr>
          <p:cNvSpPr txBox="1">
            <a:spLocks/>
          </p:cNvSpPr>
          <p:nvPr/>
        </p:nvSpPr>
        <p:spPr>
          <a:xfrm>
            <a:off x="107504" y="1772816"/>
            <a:ext cx="8568952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Q2:Price of gas in Seattle is $4.15/Gallon.  If $1 us = $1.25 cad, how much is price in cad dollar/litre?  How does compare with gas prices in Vancouver?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D9967E-5E89-4391-8487-B2B6A98FC712}"/>
              </a:ext>
            </a:extLst>
          </p:cNvPr>
          <p:cNvSpPr txBox="1">
            <a:spLocks/>
          </p:cNvSpPr>
          <p:nvPr/>
        </p:nvSpPr>
        <p:spPr>
          <a:xfrm>
            <a:off x="107504" y="4725144"/>
            <a:ext cx="8568952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Q3: Toyota Sienna has a gas mileage of 6.5L/100km.  A </a:t>
            </a:r>
            <a:r>
              <a:rPr lang="en-CA" sz="2100" dirty="0" err="1"/>
              <a:t>Chrystler</a:t>
            </a:r>
            <a:r>
              <a:rPr lang="en-CA" sz="2100" dirty="0"/>
              <a:t> Pacifica has a fuel efficiency of 22mpg.  Which vehicle is more gas efficient?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BB633A-E2AC-4360-BAA0-5D0E670148CC}"/>
              </a:ext>
            </a:extLst>
          </p:cNvPr>
          <p:cNvSpPr txBox="1">
            <a:spLocks/>
          </p:cNvSpPr>
          <p:nvPr/>
        </p:nvSpPr>
        <p:spPr>
          <a:xfrm>
            <a:off x="179512" y="836712"/>
            <a:ext cx="3312368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Remember this conversion rate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2D5202E-AEA7-4A14-8CD7-034F82A615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307890"/>
              </p:ext>
            </p:extLst>
          </p:nvPr>
        </p:nvGraphicFramePr>
        <p:xfrm>
          <a:off x="323528" y="1196752"/>
          <a:ext cx="2028939" cy="381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203040" progId="Equation.DSMT4">
                  <p:embed/>
                </p:oleObj>
              </mc:Choice>
              <mc:Fallback>
                <p:oleObj name="Equation" r:id="rId3" imgW="10792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2D5202E-AEA7-4A14-8CD7-034F82A615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196752"/>
                        <a:ext cx="2028939" cy="381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C5EEBF4-FC64-4190-BE81-A273B7131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022640"/>
              </p:ext>
            </p:extLst>
          </p:nvPr>
        </p:nvGraphicFramePr>
        <p:xfrm>
          <a:off x="3793654" y="857920"/>
          <a:ext cx="109855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20" imgH="419040" progId="Equation.DSMT4">
                  <p:embed/>
                </p:oleObj>
              </mc:Choice>
              <mc:Fallback>
                <p:oleObj name="Equation" r:id="rId5" imgW="58392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C5EEBF4-FC64-4190-BE81-A273B7131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93654" y="857920"/>
                        <a:ext cx="1098550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DB0CCB4-2CED-4AC0-8594-119BFFF76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582591"/>
              </p:ext>
            </p:extLst>
          </p:nvPr>
        </p:nvGraphicFramePr>
        <p:xfrm>
          <a:off x="4821064" y="932681"/>
          <a:ext cx="162242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393480" progId="Equation.DSMT4">
                  <p:embed/>
                </p:oleObj>
              </mc:Choice>
              <mc:Fallback>
                <p:oleObj name="Equation" r:id="rId7" imgW="8632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DB0CCB4-2CED-4AC0-8594-119BFFF765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21064" y="932681"/>
                        <a:ext cx="1622425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7C70D39-EA80-44F0-B4DE-44FD3E1BD4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179934"/>
              </p:ext>
            </p:extLst>
          </p:nvPr>
        </p:nvGraphicFramePr>
        <p:xfrm>
          <a:off x="6516216" y="908720"/>
          <a:ext cx="906463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400" imgH="419040" progId="Equation.DSMT4">
                  <p:embed/>
                </p:oleObj>
              </mc:Choice>
              <mc:Fallback>
                <p:oleObj name="Equation" r:id="rId9" imgW="48240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7C70D39-EA80-44F0-B4DE-44FD3E1BD4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16216" y="908720"/>
                        <a:ext cx="906463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98C891-B476-4765-A33B-D7A7D0001C86}"/>
              </a:ext>
            </a:extLst>
          </p:cNvPr>
          <p:cNvCxnSpPr/>
          <p:nvPr/>
        </p:nvCxnSpPr>
        <p:spPr>
          <a:xfrm flipV="1">
            <a:off x="4010100" y="1345437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61AEAD9-45C9-4A58-ABC1-36834EDEEF77}"/>
              </a:ext>
            </a:extLst>
          </p:cNvPr>
          <p:cNvCxnSpPr/>
          <p:nvPr/>
        </p:nvCxnSpPr>
        <p:spPr>
          <a:xfrm flipV="1">
            <a:off x="5384666" y="1052587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E23C2A5-24E6-4E96-8432-EC13B7BD0F20}"/>
              </a:ext>
            </a:extLst>
          </p:cNvPr>
          <p:cNvSpPr txBox="1">
            <a:spLocks/>
          </p:cNvSpPr>
          <p:nvPr/>
        </p:nvSpPr>
        <p:spPr>
          <a:xfrm>
            <a:off x="107504" y="2780928"/>
            <a:ext cx="4104456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Remember these conversion rates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416A031-A906-4FE0-9773-276D913F0B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769921"/>
              </p:ext>
            </p:extLst>
          </p:nvPr>
        </p:nvGraphicFramePr>
        <p:xfrm>
          <a:off x="323528" y="3140968"/>
          <a:ext cx="20780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04840" imgH="177480" progId="Equation.DSMT4">
                  <p:embed/>
                </p:oleObj>
              </mc:Choice>
              <mc:Fallback>
                <p:oleObj name="Equation" r:id="rId11" imgW="11048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416A031-A906-4FE0-9773-276D913F0B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3528" y="3140968"/>
                        <a:ext cx="2078037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B6C659-F177-485F-8A78-D3644786E5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07698"/>
              </p:ext>
            </p:extLst>
          </p:nvPr>
        </p:nvGraphicFramePr>
        <p:xfrm>
          <a:off x="179512" y="3573016"/>
          <a:ext cx="25066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33440" imgH="177480" progId="Equation.DSMT4">
                  <p:embed/>
                </p:oleObj>
              </mc:Choice>
              <mc:Fallback>
                <p:oleObj name="Equation" r:id="rId13" imgW="13334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5B6C659-F177-485F-8A78-D3644786E5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9512" y="3573016"/>
                        <a:ext cx="2506662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AA94525-CDAD-4C72-A5FF-0D4DE376A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072899"/>
              </p:ext>
            </p:extLst>
          </p:nvPr>
        </p:nvGraphicFramePr>
        <p:xfrm>
          <a:off x="3275856" y="3140968"/>
          <a:ext cx="1289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800" imgH="393480" progId="Equation.DSMT4">
                  <p:embed/>
                </p:oleObj>
              </mc:Choice>
              <mc:Fallback>
                <p:oleObj name="Equation" r:id="rId15" imgW="68580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AA94525-CDAD-4C72-A5FF-0D4DE376AC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75856" y="3140968"/>
                        <a:ext cx="128905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0448384-DC36-49BE-8F91-F8B4F60791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059540"/>
              </p:ext>
            </p:extLst>
          </p:nvPr>
        </p:nvGraphicFramePr>
        <p:xfrm>
          <a:off x="4572000" y="3140968"/>
          <a:ext cx="1192213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680" imgH="393480" progId="Equation.DSMT4">
                  <p:embed/>
                </p:oleObj>
              </mc:Choice>
              <mc:Fallback>
                <p:oleObj name="Equation" r:id="rId17" imgW="63468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0448384-DC36-49BE-8F91-F8B4F60791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72000" y="3140968"/>
                        <a:ext cx="1192213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C855976-AA6C-4C7B-8DD2-6D78C5086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985433"/>
              </p:ext>
            </p:extLst>
          </p:nvPr>
        </p:nvGraphicFramePr>
        <p:xfrm>
          <a:off x="5724128" y="3140968"/>
          <a:ext cx="150177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406080" progId="Equation.DSMT4">
                  <p:embed/>
                </p:oleObj>
              </mc:Choice>
              <mc:Fallback>
                <p:oleObj name="Equation" r:id="rId19" imgW="799920" imgH="4060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C855976-AA6C-4C7B-8DD2-6D78C5086A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724128" y="3140968"/>
                        <a:ext cx="1501775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1BC35C-3BE4-48AE-907A-88AFC334B3FB}"/>
              </a:ext>
            </a:extLst>
          </p:cNvPr>
          <p:cNvCxnSpPr/>
          <p:nvPr/>
        </p:nvCxnSpPr>
        <p:spPr>
          <a:xfrm flipV="1">
            <a:off x="3635896" y="3573016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097EFDE-CF6F-4DEC-9142-68AFDCEF4C53}"/>
              </a:ext>
            </a:extLst>
          </p:cNvPr>
          <p:cNvCxnSpPr/>
          <p:nvPr/>
        </p:nvCxnSpPr>
        <p:spPr>
          <a:xfrm flipV="1">
            <a:off x="4932040" y="3212976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3BC9CAE-3389-4E52-86D0-A0D0CE54AEBB}"/>
              </a:ext>
            </a:extLst>
          </p:cNvPr>
          <p:cNvCxnSpPr/>
          <p:nvPr/>
        </p:nvCxnSpPr>
        <p:spPr>
          <a:xfrm flipV="1">
            <a:off x="6516216" y="3645024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6105E17-1D49-4953-82B5-CCC075721073}"/>
              </a:ext>
            </a:extLst>
          </p:cNvPr>
          <p:cNvCxnSpPr/>
          <p:nvPr/>
        </p:nvCxnSpPr>
        <p:spPr>
          <a:xfrm flipV="1">
            <a:off x="3923928" y="3212976"/>
            <a:ext cx="43204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435E1CF-3211-4084-902D-7E99EABDBC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498938"/>
              </p:ext>
            </p:extLst>
          </p:nvPr>
        </p:nvGraphicFramePr>
        <p:xfrm>
          <a:off x="7164288" y="3140968"/>
          <a:ext cx="12636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93480" progId="Equation.DSMT4">
                  <p:embed/>
                </p:oleObj>
              </mc:Choice>
              <mc:Fallback>
                <p:oleObj name="Equation" r:id="rId21" imgW="67284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435E1CF-3211-4084-902D-7E99EABDBC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164288" y="3140968"/>
                        <a:ext cx="126365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8C4126D-4FF1-411A-B48B-5D8F2171512E}"/>
              </a:ext>
            </a:extLst>
          </p:cNvPr>
          <p:cNvSpPr txBox="1">
            <a:spLocks/>
          </p:cNvSpPr>
          <p:nvPr/>
        </p:nvSpPr>
        <p:spPr>
          <a:xfrm>
            <a:off x="179512" y="4077072"/>
            <a:ext cx="7272808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noProof="0" dirty="0">
                <a:solidFill>
                  <a:srgbClr val="FF0000"/>
                </a:solidFill>
              </a:rPr>
              <a:t>Gas as of November 15, 2021 is $1.61 per litre in Vancouver. It is $0.47 per litre more expensive than in Seattle!! 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C7A060C9-A238-4BD5-9C5A-459765B28BFC}"/>
              </a:ext>
            </a:extLst>
          </p:cNvPr>
          <p:cNvSpPr txBox="1">
            <a:spLocks/>
          </p:cNvSpPr>
          <p:nvPr/>
        </p:nvSpPr>
        <p:spPr>
          <a:xfrm>
            <a:off x="107504" y="5949280"/>
            <a:ext cx="532859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Q4: Which is faster?  24km/hr or 15m/s?</a:t>
            </a:r>
          </a:p>
        </p:txBody>
      </p:sp>
    </p:spTree>
    <p:extLst>
      <p:ext uri="{BB962C8B-B14F-4D97-AF65-F5344CB8AC3E}">
        <p14:creationId xmlns:p14="http://schemas.microsoft.com/office/powerpoint/2010/main" val="236030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D9967E-5E89-4391-8487-B2B6A98FC71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8568952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Q3: Toyota Sienna has a gas mileage of 6.5L/100km.  A </a:t>
            </a:r>
            <a:r>
              <a:rPr lang="en-CA" sz="2100" dirty="0" err="1"/>
              <a:t>Chrystler</a:t>
            </a:r>
            <a:r>
              <a:rPr lang="en-CA" sz="2100" dirty="0"/>
              <a:t> Pacifica has a fuel efficiency of 22mpg.  Which vehicle is more gas efficient?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ECAA54C-2F7F-41A9-BB71-875B8E3B8745}"/>
              </a:ext>
            </a:extLst>
          </p:cNvPr>
          <p:cNvSpPr txBox="1">
            <a:spLocks/>
          </p:cNvSpPr>
          <p:nvPr/>
        </p:nvSpPr>
        <p:spPr>
          <a:xfrm>
            <a:off x="179512" y="3573016"/>
            <a:ext cx="532859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Q4: Which is faster?  24km/hr or 15m/s?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013BAFE-5748-4890-B7F4-7CA159CC921E}"/>
              </a:ext>
            </a:extLst>
          </p:cNvPr>
          <p:cNvSpPr txBox="1">
            <a:spLocks/>
          </p:cNvSpPr>
          <p:nvPr/>
        </p:nvSpPr>
        <p:spPr>
          <a:xfrm>
            <a:off x="107504" y="1007393"/>
            <a:ext cx="3960440" cy="40538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Remember these conversion rates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F3760DC-0F7D-436B-A386-258AD9EBA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384778"/>
              </p:ext>
            </p:extLst>
          </p:nvPr>
        </p:nvGraphicFramePr>
        <p:xfrm>
          <a:off x="323528" y="1367433"/>
          <a:ext cx="20780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840" imgH="177480" progId="Equation.DSMT4">
                  <p:embed/>
                </p:oleObj>
              </mc:Choice>
              <mc:Fallback>
                <p:oleObj name="Equation" r:id="rId3" imgW="11048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F3760DC-0F7D-436B-A386-258AD9EBAD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367433"/>
                        <a:ext cx="2078037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9695D12-9A4D-45E1-A179-4570B3A672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77549"/>
              </p:ext>
            </p:extLst>
          </p:nvPr>
        </p:nvGraphicFramePr>
        <p:xfrm>
          <a:off x="332805" y="1727473"/>
          <a:ext cx="21955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177480" progId="Equation.DSMT4">
                  <p:embed/>
                </p:oleObj>
              </mc:Choice>
              <mc:Fallback>
                <p:oleObj name="Equation" r:id="rId5" imgW="11682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9695D12-9A4D-45E1-A179-4570B3A672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2805" y="1727473"/>
                        <a:ext cx="2195512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758D5F6-66A7-4C2C-BAA8-6C124D48F3B4}"/>
              </a:ext>
            </a:extLst>
          </p:cNvPr>
          <p:cNvSpPr txBox="1">
            <a:spLocks/>
          </p:cNvSpPr>
          <p:nvPr/>
        </p:nvSpPr>
        <p:spPr>
          <a:xfrm>
            <a:off x="3923928" y="1052736"/>
            <a:ext cx="4608512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You can compare fuel efficiency in Litres per 100km or miles per gallon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042C0BF-C030-4E33-8C89-8A92857E1F8D}"/>
              </a:ext>
            </a:extLst>
          </p:cNvPr>
          <p:cNvSpPr txBox="1">
            <a:spLocks/>
          </p:cNvSpPr>
          <p:nvPr/>
        </p:nvSpPr>
        <p:spPr>
          <a:xfrm>
            <a:off x="3995936" y="1666884"/>
            <a:ext cx="4608512" cy="8260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1700" dirty="0">
                <a:solidFill>
                  <a:srgbClr val="FF0000"/>
                </a:solidFill>
              </a:rPr>
              <a:t>Canada: Litres per 100km</a:t>
            </a:r>
          </a:p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US:</a:t>
            </a:r>
            <a:r>
              <a:rPr kumimoji="0" lang="en-CA" sz="17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Miles per Gallon</a:t>
            </a:r>
            <a:endParaRPr kumimoji="0" lang="en-CA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4308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FD244-0134-4928-A088-4C4951511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4638"/>
            <a:ext cx="7673280" cy="418058"/>
          </a:xfrm>
        </p:spPr>
        <p:txBody>
          <a:bodyPr>
            <a:normAutofit fontScale="90000"/>
          </a:bodyPr>
          <a:lstStyle/>
          <a:p>
            <a:r>
              <a:rPr lang="en-CA" sz="2200" dirty="0"/>
              <a:t>Ratios: Comparing Quantities with same units`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7A5E-0CE1-45D6-A131-4305726010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640960" cy="2520280"/>
          </a:xfrm>
        </p:spPr>
        <p:txBody>
          <a:bodyPr>
            <a:normAutofit/>
          </a:bodyPr>
          <a:lstStyle/>
          <a:p>
            <a:r>
              <a:rPr lang="en-CA" sz="2100" dirty="0"/>
              <a:t>Ratios used in comparing quantities that have the same units, </a:t>
            </a:r>
            <a:r>
              <a:rPr lang="en-CA" sz="2100" dirty="0" err="1"/>
              <a:t>ie</a:t>
            </a:r>
            <a:r>
              <a:rPr lang="en-CA" sz="2100" dirty="0"/>
              <a:t>: number of oranges to apples, ratio of boys to females, and so on…..</a:t>
            </a:r>
          </a:p>
          <a:p>
            <a:r>
              <a:rPr lang="en-CA" sz="2100" dirty="0"/>
              <a:t>Ratio problems can be easily solved using algebra</a:t>
            </a:r>
          </a:p>
          <a:p>
            <a:r>
              <a:rPr lang="en-CA" sz="2100" dirty="0" err="1"/>
              <a:t>Ie</a:t>
            </a:r>
            <a:r>
              <a:rPr lang="en-CA" sz="2100" dirty="0"/>
              <a:t>: The ratio of tall to short people is 7 to 3 in a class.  If there are 110 students, then how many tall and short students are there?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54BEBB-38C8-4503-A101-F64175AAAE2A}"/>
              </a:ext>
            </a:extLst>
          </p:cNvPr>
          <p:cNvSpPr txBox="1">
            <a:spLocks/>
          </p:cNvSpPr>
          <p:nvPr/>
        </p:nvSpPr>
        <p:spPr>
          <a:xfrm>
            <a:off x="153582" y="2886084"/>
            <a:ext cx="4418418" cy="9749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dirty="0">
                <a:solidFill>
                  <a:srgbClr val="FF0000"/>
                </a:solidFill>
              </a:rPr>
              <a:t>One way to solve this problem is to keep listing out multiples of the ratio until you reach 100 students….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6CF5041-E97F-4322-8F2D-FA316B727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961929"/>
              </p:ext>
            </p:extLst>
          </p:nvPr>
        </p:nvGraphicFramePr>
        <p:xfrm>
          <a:off x="304081" y="3717032"/>
          <a:ext cx="11715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6CF5041-E97F-4322-8F2D-FA316B7279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081" y="3717032"/>
                        <a:ext cx="11715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E7AD404-B794-4AFC-AA67-5D4F7226A5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959520"/>
              </p:ext>
            </p:extLst>
          </p:nvPr>
        </p:nvGraphicFramePr>
        <p:xfrm>
          <a:off x="489571" y="4149080"/>
          <a:ext cx="55403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720" imgH="177480" progId="Equation.DSMT4">
                  <p:embed/>
                </p:oleObj>
              </mc:Choice>
              <mc:Fallback>
                <p:oleObj name="Equation" r:id="rId5" imgW="3427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E7AD404-B794-4AFC-AA67-5D4F7226A5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9571" y="4149080"/>
                        <a:ext cx="554037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814CE3D-6364-42E8-9868-F1A03BBB2B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024863"/>
              </p:ext>
            </p:extLst>
          </p:nvPr>
        </p:nvGraphicFramePr>
        <p:xfrm>
          <a:off x="489571" y="4365104"/>
          <a:ext cx="55403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20" imgH="177480" progId="Equation.DSMT4">
                  <p:embed/>
                </p:oleObj>
              </mc:Choice>
              <mc:Fallback>
                <p:oleObj name="Equation" r:id="rId7" imgW="3427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814CE3D-6364-42E8-9868-F1A03BBB2B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9571" y="4365104"/>
                        <a:ext cx="554037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93DF4D9-3800-4CB2-943F-D3FEB826DF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134001"/>
              </p:ext>
            </p:extLst>
          </p:nvPr>
        </p:nvGraphicFramePr>
        <p:xfrm>
          <a:off x="490712" y="4567907"/>
          <a:ext cx="69691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583920" progId="Equation.DSMT4">
                  <p:embed/>
                </p:oleObj>
              </mc:Choice>
              <mc:Fallback>
                <p:oleObj name="Equation" r:id="rId9" imgW="431640" imgH="5839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93DF4D9-3800-4CB2-943F-D3FEB826DF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0712" y="4567907"/>
                        <a:ext cx="696912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050C4E0-6580-41C4-B2F4-1BB86718C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785600"/>
              </p:ext>
            </p:extLst>
          </p:nvPr>
        </p:nvGraphicFramePr>
        <p:xfrm>
          <a:off x="490712" y="5504011"/>
          <a:ext cx="69691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583920" progId="Equation.DSMT4">
                  <p:embed/>
                </p:oleObj>
              </mc:Choice>
              <mc:Fallback>
                <p:oleObj name="Equation" r:id="rId11" imgW="431640" imgH="5839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050C4E0-6580-41C4-B2F4-1BB86718CE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0712" y="5504011"/>
                        <a:ext cx="696912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rrow: Right 15">
            <a:extLst>
              <a:ext uri="{FF2B5EF4-FFF2-40B4-BE49-F238E27FC236}">
                <a16:creationId xmlns:a16="http://schemas.microsoft.com/office/drawing/2014/main" id="{E067DB14-ECAF-4218-9AB8-B0E8BD7C4208}"/>
              </a:ext>
            </a:extLst>
          </p:cNvPr>
          <p:cNvSpPr/>
          <p:nvPr/>
        </p:nvSpPr>
        <p:spPr>
          <a:xfrm flipH="1">
            <a:off x="1187624" y="6169759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ABB6ED7-BC53-4EA1-8A3E-D8AFA55C66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722973"/>
              </p:ext>
            </p:extLst>
          </p:nvPr>
        </p:nvGraphicFramePr>
        <p:xfrm>
          <a:off x="1810470" y="6165304"/>
          <a:ext cx="124936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0" imgH="177480" progId="Equation.DSMT4">
                  <p:embed/>
                </p:oleObj>
              </mc:Choice>
              <mc:Fallback>
                <p:oleObj name="Equation" r:id="rId13" imgW="774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ABB6ED7-BC53-4EA1-8A3E-D8AFA55C66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10470" y="6165304"/>
                        <a:ext cx="1249362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2A8F59D-3C4C-4D6D-B988-F9D8FD5BD486}"/>
              </a:ext>
            </a:extLst>
          </p:cNvPr>
          <p:cNvSpPr txBox="1">
            <a:spLocks/>
          </p:cNvSpPr>
          <p:nvPr/>
        </p:nvSpPr>
        <p:spPr>
          <a:xfrm>
            <a:off x="1331640" y="4422998"/>
            <a:ext cx="2592067" cy="11662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dirty="0">
                <a:solidFill>
                  <a:srgbClr val="FF0000"/>
                </a:solidFill>
              </a:rPr>
              <a:t>Using this ratio, we have 77 tall students and 33 short students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0A49992-D9DA-43AB-9F07-ABCDA3E473AB}"/>
              </a:ext>
            </a:extLst>
          </p:cNvPr>
          <p:cNvSpPr txBox="1">
            <a:spLocks/>
          </p:cNvSpPr>
          <p:nvPr/>
        </p:nvSpPr>
        <p:spPr>
          <a:xfrm>
            <a:off x="4932040" y="2886084"/>
            <a:ext cx="3770346" cy="11662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dirty="0">
                <a:solidFill>
                  <a:srgbClr val="FF0000"/>
                </a:solidFill>
              </a:rPr>
              <a:t>Another method to do this problem is to use simple algebra: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79DF6B1-6517-480B-A5A9-0F16F1A37BE4}"/>
              </a:ext>
            </a:extLst>
          </p:cNvPr>
          <p:cNvSpPr txBox="1">
            <a:spLocks/>
          </p:cNvSpPr>
          <p:nvPr/>
        </p:nvSpPr>
        <p:spPr>
          <a:xfrm>
            <a:off x="4932040" y="3839877"/>
            <a:ext cx="3770346" cy="66924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dirty="0">
                <a:solidFill>
                  <a:srgbClr val="FF0000"/>
                </a:solidFill>
              </a:rPr>
              <a:t>Let “x” be the number of groups of 7 tall to 3 short people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CD7D8DF-4F75-44A9-BADE-327436BDC7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00905"/>
              </p:ext>
            </p:extLst>
          </p:nvPr>
        </p:nvGraphicFramePr>
        <p:xfrm>
          <a:off x="5292080" y="4511154"/>
          <a:ext cx="13779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50680" imgH="177480" progId="Equation.DSMT4">
                  <p:embed/>
                </p:oleObj>
              </mc:Choice>
              <mc:Fallback>
                <p:oleObj name="Equation" r:id="rId15" imgW="8506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CD7D8DF-4F75-44A9-BADE-327436BDC7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292080" y="4511154"/>
                        <a:ext cx="1377950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3F79A43-21FE-493C-9759-9357A691F1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715959"/>
              </p:ext>
            </p:extLst>
          </p:nvPr>
        </p:nvGraphicFramePr>
        <p:xfrm>
          <a:off x="5652120" y="4832213"/>
          <a:ext cx="100806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80" imgH="177480" progId="Equation.DSMT4">
                  <p:embed/>
                </p:oleObj>
              </mc:Choice>
              <mc:Fallback>
                <p:oleObj name="Equation" r:id="rId17" imgW="6220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3F79A43-21FE-493C-9759-9357A691F1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52120" y="4832213"/>
                        <a:ext cx="1008063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1190272-2932-4771-96F7-C9471A1BBC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553086"/>
              </p:ext>
            </p:extLst>
          </p:nvPr>
        </p:nvGraphicFramePr>
        <p:xfrm>
          <a:off x="5868144" y="5134752"/>
          <a:ext cx="65881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6080" imgH="177480" progId="Equation.DSMT4">
                  <p:embed/>
                </p:oleObj>
              </mc:Choice>
              <mc:Fallback>
                <p:oleObj name="Equation" r:id="rId19" imgW="4060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1190272-2932-4771-96F7-C9471A1BBC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68144" y="5134752"/>
                        <a:ext cx="658812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BE69DE4-26A3-45DA-BA2F-F881BE68C355}"/>
              </a:ext>
            </a:extLst>
          </p:cNvPr>
          <p:cNvSpPr txBox="1">
            <a:spLocks/>
          </p:cNvSpPr>
          <p:nvPr/>
        </p:nvSpPr>
        <p:spPr>
          <a:xfrm>
            <a:off x="4618078" y="5352045"/>
            <a:ext cx="3770346" cy="66924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dirty="0">
                <a:solidFill>
                  <a:srgbClr val="FF0000"/>
                </a:solidFill>
              </a:rPr>
              <a:t>7x is the number of tall people.  So we have 77 tall people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893D03D-2FAB-4CFA-8F52-73E7B4F57A83}"/>
              </a:ext>
            </a:extLst>
          </p:cNvPr>
          <p:cNvSpPr txBox="1">
            <a:spLocks/>
          </p:cNvSpPr>
          <p:nvPr/>
        </p:nvSpPr>
        <p:spPr>
          <a:xfrm>
            <a:off x="4589588" y="6009713"/>
            <a:ext cx="3770346" cy="66924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dirty="0">
                <a:solidFill>
                  <a:srgbClr val="FF0000"/>
                </a:solidFill>
              </a:rPr>
              <a:t>3x is the number of short people.  So we have 33 short people</a:t>
            </a:r>
            <a:endParaRPr kumimoji="0" lang="en-CA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7030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 animBg="1"/>
      <p:bldP spid="18" grpId="0"/>
      <p:bldP spid="19" grpId="0"/>
      <p:bldP spid="20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EFD62-B959-E31D-3CD4-F5F9D5C25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16632"/>
            <a:ext cx="8424936" cy="122413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The ratio of boys to girls in a room is 1 to 100.  If one boy leaves, then what is the fewest number of girls that must leave so that the ratio of boys to girls is 1 to 99? </a:t>
            </a:r>
          </a:p>
        </p:txBody>
      </p:sp>
    </p:spTree>
    <p:extLst>
      <p:ext uri="{BB962C8B-B14F-4D97-AF65-F5344CB8AC3E}">
        <p14:creationId xmlns:p14="http://schemas.microsoft.com/office/powerpoint/2010/main" val="2633855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8hc23"/>
  <p:tag name="ISPRING_RESOURCE_PATHS_HASH" val="6cefca26cfd723173d4fc5f1a1f41ba8a745a"/>
  <p:tag name="ISPRING_ULTRA_SCORM_COURSE_ID" val="58028ED2-1EB0-4C48-A887-4EB9EBD4B62A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6655395363c3e7d1e61b31e83a9df781746df8"/>
  <p:tag name="ISPRING_PLAYERS_CUSTOMIZATION_2" val="UEsDBBQAAgAIAJC8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kLy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kLy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JC8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kLy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JC8ilOOc/b6agAAAOUAAAAaAAAAbm9uZS9odG1sX3NraW5fc2V0dGluZ3MuanOr5lIAAqUcJQUrhWowG8xPKi0pyc/TS87PK0nNK9HLyy/KTQSrUVJ2AwMlHZyK88tSiwgoTUtMTkUx1NTIwskFp0qEiSZO5i7OlsjqChLTU/WSEpOz04vyS/NSIMqcXV0MXYyVwKpquWoBUEsDBBQAAgAIAJC8ilO8fTX3SgAAAEkAAAAXAAAAbm9uZS9sb2NhbF9zZXR0aW5ncy54bWyzsa/IzVEoSy0qzszPs1Uy1DNQUkjNS85PycxLt1UKDXHTtVBSKC5JzEtJzMnPS7VVystXUrC347LJyU9OzAlOLSkBKizWt+MCAFBLAwQUAAIACACTvI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k7y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TvI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k7y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TvI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k7y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JO8ilO45zzyXgAAAGMAAAAlAAAAdW5pdmVyc2FsLW5vLXZpZGVvL2xvY2FsX3NldHRpbmdzLnhtbA3KvQ5AQAwA4N1TNN39bQbHZrTgARoakfRacUd4e7d9w9f2rxd4+AqHqcO6qBBYV9sO3R0u85A3CCGSbiSm7FANoe+yVmwlmTjGFAOcQh9fM/uEyCP5NIdbBMsu+wFQSwECAAAUAAIACACQvIpTXK2x+KEDAADvDAAAGAAAAAAAAAABAAAAAAAAAAAAbm9uZS9jb21tb25fbWVzc2FnZXMubG5nUEsBAgAAFAACAAgAkLyKUxUeYBujAAAAfwEAACkAAAAAAAAAAQAAAAAA1wMAAG5vbmUvcGxheWJhY2tfYW5kX25hdmlnYXRpb25fc2V0dGluZ3MueG1sUEsBAgAAFAACAAgAkLyKUx9UimowAwAAxw4AACIAAAAAAAAAAQAAAAAAwQQAAG5vbmUvZmxhc2hfcHVibGlzaGluZ19zZXR0aW5ncy54bWxQSwECAAAUAAIACACQvIpTcVeUnRUBAADRAgAAHAAAAAAAAAABAAAAAAAxCAAAbm9uZS9mbGFzaF9za2luX3NldHRpbmdzLnhtbFBLAQIAABQAAgAIAJC8ilPXm3CWKwMAAG8OAAAhAAAAAAAAAAEAAAAAAIAJAABub25lL2h0bWxfcHVibGlzaGluZ19zZXR0aW5ncy54bWxQSwECAAAUAAIACACQvIpTjnP2+moAAADlAAAAGgAAAAAAAAABAAAAAADqDAAAbm9uZS9odG1sX3NraW5fc2V0dGluZ3MuanNQSwECAAAUAAIACACQvIpTvH0190oAAABJAAAAFwAAAAAAAAABAAAAAACMDQAAbm9uZS9sb2NhbF9zZXR0aW5ncy54bWxQSwECAAAUAAIACACTvIpTnF4yCBQGAAA3FwAAJgAAAAAAAAABAAAAAAALDgAAdW5pdmVyc2FsLW5vLXZpZGVvL2NvbW1vbl9tZXNzYWdlcy5sbmdQSwECAAAUAAIACACTvIpTFR5gG6MAAAB/AQAANwAAAAAAAAABAAAAAABjFAAAdW5pdmVyc2FsLW5vLXZpZGVvL3BsYXliYWNrX2FuZF9uYXZpZ2F0aW9uX3NldHRpbmdzLnhtbFBLAQIAABQAAgAIAJO8ilNLM4aKLwUAAGgdAAAwAAAAAAAAAAEAAAAAAFsVAAB1bml2ZXJzYWwtbm8tdmlkZW8vZmxhc2hfcHVibGlzaGluZ19zZXR0aW5ncy54bWxQSwECAAAUAAIACACTvIpTDnvHIGUDAACXDAAAKgAAAAAAAAABAAAAAADYGgAAdW5pdmVyc2FsLW5vLXZpZGVvL2ZsYXNoX3NraW5fc2V0dGluZ3MueG1sUEsBAgAAFAACAAgAk7yKU/rnN04qBQAA8hwAAC8AAAAAAAAAAQAAAAAAhR4AAHVuaXZlcnNhbC1uby12aWRlby9odG1sX3B1Ymxpc2hpbmdfc2V0dGluZ3MueG1sUEsBAgAAFAACAAgAk7yKU+xMWVK2AQAAegYAACgAAAAAAAAAAQAAAAAA/CMAAHVuaXZlcnNhbC1uby12aWRlby9odG1sX3NraW5fc2V0dGluZ3MuanNQSwECAAAUAAIACACTvIpT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Section 3.3 Rates and Ratio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Section 3.3 Rates and Ratio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1847</TotalTime>
  <Words>1480</Words>
  <Application>Microsoft Office PowerPoint</Application>
  <PresentationFormat>On-screen Show (4:3)</PresentationFormat>
  <Paragraphs>127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3.3 Rates and Ratios  </vt:lpstr>
      <vt:lpstr>What are Rates?</vt:lpstr>
      <vt:lpstr>Comparing Prices (Unit Rates):</vt:lpstr>
      <vt:lpstr>PowerPoint Presentation</vt:lpstr>
      <vt:lpstr>Converting Units</vt:lpstr>
      <vt:lpstr>PowerPoint Presentation</vt:lpstr>
      <vt:lpstr>PowerPoint Presentation</vt:lpstr>
      <vt:lpstr>Ratios: Comparing Quantities with same units`</vt:lpstr>
      <vt:lpstr>PowerPoint Presentation</vt:lpstr>
      <vt:lpstr>PowerPoint Presentation</vt:lpstr>
      <vt:lpstr>Ex: The ratio of boys to girls is 4:5 in a school dance.  If there are 1521 students, then how many boys and girls are there?</vt:lpstr>
      <vt:lpstr>Ex: The ratio of boys to girls is 4:5 in a school dance.  If there are 1521 students, then how many boys and girls are there?</vt:lpstr>
      <vt:lpstr>PowerPoint Presentation</vt:lpstr>
      <vt:lpstr>On this 5 by 5 grid of points, what is the ratio of the shaded area to the are of the larger square’s area?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Rates and Ratios</dc:title>
  <dc:creator>Danny Young</dc:creator>
  <cp:lastModifiedBy>Danny Young</cp:lastModifiedBy>
  <cp:revision>35</cp:revision>
  <dcterms:created xsi:type="dcterms:W3CDTF">2011-06-27T16:11:13Z</dcterms:created>
  <dcterms:modified xsi:type="dcterms:W3CDTF">2026-01-15T07:06:42Z</dcterms:modified>
</cp:coreProperties>
</file>